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60" r:id="rId4"/>
    <p:sldId id="272" r:id="rId5"/>
    <p:sldId id="258" r:id="rId6"/>
    <p:sldId id="278" r:id="rId7"/>
    <p:sldId id="273" r:id="rId8"/>
    <p:sldId id="277" r:id="rId9"/>
    <p:sldId id="274" r:id="rId10"/>
    <p:sldId id="275" r:id="rId11"/>
    <p:sldId id="276" r:id="rId12"/>
    <p:sldId id="279" r:id="rId13"/>
    <p:sldId id="280" r:id="rId14"/>
    <p:sldId id="281" r:id="rId15"/>
    <p:sldId id="282" r:id="rId16"/>
    <p:sldId id="283" r:id="rId17"/>
    <p:sldId id="284" r:id="rId18"/>
    <p:sldId id="285" r:id="rId19"/>
    <p:sldId id="286" r:id="rId20"/>
    <p:sldId id="287" r:id="rId21"/>
    <p:sldId id="288" r:id="rId22"/>
    <p:sldId id="289" r:id="rId23"/>
    <p:sldId id="290" r:id="rId24"/>
    <p:sldId id="291" r:id="rId25"/>
    <p:sldId id="292" r:id="rId26"/>
    <p:sldId id="293" r:id="rId27"/>
    <p:sldId id="294" r:id="rId28"/>
    <p:sldId id="271" r:id="rId29"/>
    <p:sldId id="295" r:id="rId30"/>
    <p:sldId id="296" r:id="rId31"/>
    <p:sldId id="297" r:id="rId32"/>
    <p:sldId id="298" r:id="rId33"/>
  </p:sldIdLst>
  <p:sldSz cx="18288000" cy="10287000"/>
  <p:notesSz cx="6858000" cy="9144000"/>
  <p:embeddedFontLst>
    <p:embeddedFont>
      <p:font typeface="Alata" panose="020B0604020202020204" charset="0"/>
      <p:regular r:id="rId34"/>
    </p:embeddedFont>
    <p:embeddedFont>
      <p:font typeface="Glacial Indifference" panose="020B0604020202020204" charset="0"/>
      <p:regular r:id="rId3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F2F2"/>
    <a:srgbClr val="06284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752" autoAdjust="0"/>
    <p:restoredTop sz="94622" autoAdjust="0"/>
  </p:normalViewPr>
  <p:slideViewPr>
    <p:cSldViewPr>
      <p:cViewPr varScale="1">
        <p:scale>
          <a:sx n="64" d="100"/>
          <a:sy n="64" d="100"/>
        </p:scale>
        <p:origin x="82" y="101"/>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font" Target="fonts/font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2.fntdata"/><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9/21/2024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9/21/2024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9/21/2024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9/21/2024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9/21/2024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9/21/2024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11.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32.jpeg"/></Relationships>
</file>

<file path=ppt/slides/_rels/slide1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1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1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15.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16.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37.jpeg"/></Relationships>
</file>

<file path=ppt/slides/_rels/slide17.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38.jpeg"/></Relationships>
</file>

<file path=ppt/slides/_rels/slide18.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19.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40.png"/></Relationships>
</file>

<file path=ppt/slides/_rels/slide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41.jpeg"/></Relationships>
</file>

<file path=ppt/slides/_rels/slide21.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42.jpeg"/></Relationships>
</file>

<file path=ppt/slides/_rels/slide2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43.jpeg"/></Relationships>
</file>

<file path=ppt/slides/_rels/slide2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44.png"/></Relationships>
</file>

<file path=ppt/slides/_rels/slide2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45.jpeg"/></Relationships>
</file>

<file path=ppt/slides/_rels/slide25.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46.png"/></Relationships>
</file>

<file path=ppt/slides/_rels/slide26.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47.png"/></Relationships>
</file>

<file path=ppt/slides/_rels/slide27.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48.png"/></Relationships>
</file>

<file path=ppt/slides/_rels/slide2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7.xml"/><Relationship Id="rId4" Type="http://schemas.openxmlformats.org/officeDocument/2006/relationships/image" Target="../media/image51.svg"/></Relationships>
</file>

<file path=ppt/slides/_rels/slide2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7.xml"/><Relationship Id="rId4" Type="http://schemas.openxmlformats.org/officeDocument/2006/relationships/image" Target="../media/image51.svg"/></Relationships>
</file>

<file path=ppt/slides/_rels/slide3.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svg"/><Relationship Id="rId3" Type="http://schemas.openxmlformats.org/officeDocument/2006/relationships/image" Target="../media/image8.svg"/><Relationship Id="rId7" Type="http://schemas.openxmlformats.org/officeDocument/2006/relationships/image" Target="../media/image12.svg"/><Relationship Id="rId12" Type="http://schemas.openxmlformats.org/officeDocument/2006/relationships/image" Target="../media/image17.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1.png"/><Relationship Id="rId11" Type="http://schemas.openxmlformats.org/officeDocument/2006/relationships/image" Target="../media/image16.svg"/><Relationship Id="rId5" Type="http://schemas.openxmlformats.org/officeDocument/2006/relationships/image" Target="../media/image10.sv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svg"/></Relationships>
</file>

<file path=ppt/slides/_rels/slide3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7.xml"/><Relationship Id="rId4" Type="http://schemas.openxmlformats.org/officeDocument/2006/relationships/image" Target="../media/image51.svg"/></Relationships>
</file>

<file path=ppt/slides/_rels/slide3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7.xml"/><Relationship Id="rId4" Type="http://schemas.openxmlformats.org/officeDocument/2006/relationships/image" Target="../media/image51.svg"/></Relationships>
</file>

<file path=ppt/slides/_rels/slide3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7.xml"/><Relationship Id="rId4" Type="http://schemas.openxmlformats.org/officeDocument/2006/relationships/image" Target="../media/image51.svg"/></Relationships>
</file>

<file path=ppt/slides/_rels/slide4.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svg"/><Relationship Id="rId4" Type="http://schemas.openxmlformats.org/officeDocument/2006/relationships/image" Target="../media/image21.png"/></Relationships>
</file>

<file path=ppt/slides/_rels/slide5.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6.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27.jpeg"/><Relationship Id="rId5" Type="http://schemas.openxmlformats.org/officeDocument/2006/relationships/image" Target="../media/image26.svg"/><Relationship Id="rId4" Type="http://schemas.openxmlformats.org/officeDocument/2006/relationships/image" Target="../media/image25.png"/></Relationships>
</file>

<file path=ppt/slides/_rels/slide7.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28.jpeg"/></Relationships>
</file>

<file path=ppt/slides/_rels/slide8.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9.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3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2211E"/>
        </a:solidFill>
        <a:effectLst/>
      </p:bgPr>
    </p:bg>
    <p:spTree>
      <p:nvGrpSpPr>
        <p:cNvPr id="1" name=""/>
        <p:cNvGrpSpPr/>
        <p:nvPr/>
      </p:nvGrpSpPr>
      <p:grpSpPr>
        <a:xfrm>
          <a:off x="0" y="0"/>
          <a:ext cx="0" cy="0"/>
          <a:chOff x="0" y="0"/>
          <a:chExt cx="0" cy="0"/>
        </a:xfrm>
      </p:grpSpPr>
      <p:sp>
        <p:nvSpPr>
          <p:cNvPr id="2" name="Freeform 2"/>
          <p:cNvSpPr/>
          <p:nvPr/>
        </p:nvSpPr>
        <p:spPr>
          <a:xfrm>
            <a:off x="-2598333" y="-1944177"/>
            <a:ext cx="14034670" cy="4771788"/>
          </a:xfrm>
          <a:custGeom>
            <a:avLst/>
            <a:gdLst/>
            <a:ahLst/>
            <a:cxnLst/>
            <a:rect l="l" t="t" r="r" b="b"/>
            <a:pathLst>
              <a:path w="14034670" h="4771788">
                <a:moveTo>
                  <a:pt x="0" y="0"/>
                </a:moveTo>
                <a:lnTo>
                  <a:pt x="14034670" y="0"/>
                </a:lnTo>
                <a:lnTo>
                  <a:pt x="14034670" y="4771788"/>
                </a:lnTo>
                <a:lnTo>
                  <a:pt x="0" y="4771788"/>
                </a:lnTo>
                <a:lnTo>
                  <a:pt x="0" y="0"/>
                </a:lnTo>
                <a:close/>
              </a:path>
            </a:pathLst>
          </a:custGeom>
          <a:blipFill>
            <a:blip r:embed="rId2">
              <a:alphaModFix amt="18999"/>
              <a:extLst>
                <a:ext uri="{96DAC541-7B7A-43D3-8B79-37D633B846F1}">
                  <asvg:svgBlip xmlns:asvg="http://schemas.microsoft.com/office/drawing/2016/SVG/main" r:embed="rId3"/>
                </a:ext>
              </a:extLst>
            </a:blip>
            <a:stretch>
              <a:fillRect/>
            </a:stretch>
          </a:blipFill>
          <a:ln cap="sq">
            <a:noFill/>
            <a:prstDash val="solid"/>
            <a:miter/>
          </a:ln>
        </p:spPr>
      </p:sp>
      <p:sp>
        <p:nvSpPr>
          <p:cNvPr id="3" name="Freeform 3"/>
          <p:cNvSpPr/>
          <p:nvPr/>
        </p:nvSpPr>
        <p:spPr>
          <a:xfrm>
            <a:off x="11436337" y="0"/>
            <a:ext cx="6851663" cy="10287000"/>
          </a:xfrm>
          <a:custGeom>
            <a:avLst/>
            <a:gdLst/>
            <a:ahLst/>
            <a:cxnLst/>
            <a:rect l="l" t="t" r="r" b="b"/>
            <a:pathLst>
              <a:path w="6851663" h="10287000">
                <a:moveTo>
                  <a:pt x="0" y="0"/>
                </a:moveTo>
                <a:lnTo>
                  <a:pt x="6851663" y="0"/>
                </a:lnTo>
                <a:lnTo>
                  <a:pt x="6851663" y="10287000"/>
                </a:lnTo>
                <a:lnTo>
                  <a:pt x="0" y="10287000"/>
                </a:lnTo>
                <a:lnTo>
                  <a:pt x="0" y="0"/>
                </a:lnTo>
                <a:close/>
              </a:path>
            </a:pathLst>
          </a:custGeom>
          <a:blipFill>
            <a:blip r:embed="rId4"/>
            <a:stretch>
              <a:fillRect l="-14" r="-14"/>
            </a:stretch>
          </a:blipFill>
        </p:spPr>
      </p:sp>
      <p:sp>
        <p:nvSpPr>
          <p:cNvPr id="4" name="Freeform 4"/>
          <p:cNvSpPr/>
          <p:nvPr/>
        </p:nvSpPr>
        <p:spPr>
          <a:xfrm>
            <a:off x="-5384350" y="2773216"/>
            <a:ext cx="11102518" cy="10977615"/>
          </a:xfrm>
          <a:custGeom>
            <a:avLst/>
            <a:gdLst/>
            <a:ahLst/>
            <a:cxnLst/>
            <a:rect l="l" t="t" r="r" b="b"/>
            <a:pathLst>
              <a:path w="11102518" h="10977615">
                <a:moveTo>
                  <a:pt x="0" y="0"/>
                </a:moveTo>
                <a:lnTo>
                  <a:pt x="11102518" y="0"/>
                </a:lnTo>
                <a:lnTo>
                  <a:pt x="11102518" y="10977615"/>
                </a:lnTo>
                <a:lnTo>
                  <a:pt x="0" y="10977615"/>
                </a:lnTo>
                <a:lnTo>
                  <a:pt x="0" y="0"/>
                </a:lnTo>
                <a:close/>
              </a:path>
            </a:pathLst>
          </a:custGeom>
          <a:blipFill>
            <a:blip r:embed="rId5">
              <a:alphaModFix amt="18999"/>
              <a:extLst>
                <a:ext uri="{96DAC541-7B7A-43D3-8B79-37D633B846F1}">
                  <asvg:svgBlip xmlns:asvg="http://schemas.microsoft.com/office/drawing/2016/SVG/main" r:embed="rId6"/>
                </a:ext>
              </a:extLst>
            </a:blip>
            <a:stretch>
              <a:fillRect/>
            </a:stretch>
          </a:blipFill>
          <a:ln cap="sq">
            <a:noFill/>
            <a:prstDash val="solid"/>
            <a:miter/>
          </a:ln>
        </p:spPr>
      </p:sp>
      <p:grpSp>
        <p:nvGrpSpPr>
          <p:cNvPr id="6" name="Group 6"/>
          <p:cNvGrpSpPr/>
          <p:nvPr/>
        </p:nvGrpSpPr>
        <p:grpSpPr>
          <a:xfrm>
            <a:off x="1149705" y="2857500"/>
            <a:ext cx="47625" cy="3802747"/>
            <a:chOff x="0" y="0"/>
            <a:chExt cx="12543" cy="1001547"/>
          </a:xfrm>
        </p:grpSpPr>
        <p:sp>
          <p:nvSpPr>
            <p:cNvPr id="7" name="Freeform 7"/>
            <p:cNvSpPr/>
            <p:nvPr/>
          </p:nvSpPr>
          <p:spPr>
            <a:xfrm>
              <a:off x="0" y="0"/>
              <a:ext cx="12543" cy="1001547"/>
            </a:xfrm>
            <a:custGeom>
              <a:avLst/>
              <a:gdLst/>
              <a:ahLst/>
              <a:cxnLst/>
              <a:rect l="l" t="t" r="r" b="b"/>
              <a:pathLst>
                <a:path w="12543" h="1001547">
                  <a:moveTo>
                    <a:pt x="0" y="0"/>
                  </a:moveTo>
                  <a:lnTo>
                    <a:pt x="12543" y="0"/>
                  </a:lnTo>
                  <a:lnTo>
                    <a:pt x="12543" y="1001547"/>
                  </a:lnTo>
                  <a:lnTo>
                    <a:pt x="0" y="1001547"/>
                  </a:lnTo>
                  <a:close/>
                </a:path>
              </a:pathLst>
            </a:custGeom>
            <a:solidFill>
              <a:srgbClr val="FFFFFF"/>
            </a:solidFill>
          </p:spPr>
        </p:sp>
        <p:sp>
          <p:nvSpPr>
            <p:cNvPr id="8" name="TextBox 8"/>
            <p:cNvSpPr txBox="1"/>
            <p:nvPr/>
          </p:nvSpPr>
          <p:spPr>
            <a:xfrm>
              <a:off x="0" y="-38100"/>
              <a:ext cx="12543" cy="1039647"/>
            </a:xfrm>
            <a:prstGeom prst="rect">
              <a:avLst/>
            </a:prstGeom>
          </p:spPr>
          <p:txBody>
            <a:bodyPr lIns="50800" tIns="50800" rIns="50800" bIns="50800" rtlCol="0" anchor="ctr"/>
            <a:lstStyle/>
            <a:p>
              <a:pPr algn="ctr">
                <a:lnSpc>
                  <a:spcPts val="2659"/>
                </a:lnSpc>
              </a:pPr>
              <a:endParaRPr/>
            </a:p>
          </p:txBody>
        </p:sp>
      </p:grpSp>
      <p:sp>
        <p:nvSpPr>
          <p:cNvPr id="9" name="TextBox 9"/>
          <p:cNvSpPr txBox="1"/>
          <p:nvPr/>
        </p:nvSpPr>
        <p:spPr>
          <a:xfrm>
            <a:off x="1416336" y="3244233"/>
            <a:ext cx="8569609" cy="1158692"/>
          </a:xfrm>
          <a:prstGeom prst="rect">
            <a:avLst/>
          </a:prstGeom>
        </p:spPr>
        <p:txBody>
          <a:bodyPr lIns="0" tIns="0" rIns="0" bIns="0" rtlCol="0" anchor="t">
            <a:spAutoFit/>
          </a:bodyPr>
          <a:lstStyle/>
          <a:p>
            <a:pPr marL="0" lvl="0" indent="0" algn="l">
              <a:lnSpc>
                <a:spcPts val="9549"/>
              </a:lnSpc>
              <a:spcBef>
                <a:spcPct val="0"/>
              </a:spcBef>
            </a:pPr>
            <a:r>
              <a:rPr lang="en-US" sz="6821" spc="736" dirty="0">
                <a:solidFill>
                  <a:srgbClr val="FFFFFF"/>
                </a:solidFill>
                <a:latin typeface="Alata"/>
                <a:ea typeface="Alata"/>
                <a:cs typeface="Alata"/>
                <a:sym typeface="Alata"/>
              </a:rPr>
              <a:t>MANAGEMENT</a:t>
            </a:r>
          </a:p>
        </p:txBody>
      </p:sp>
      <p:sp>
        <p:nvSpPr>
          <p:cNvPr id="10" name="TextBox 10"/>
          <p:cNvSpPr txBox="1"/>
          <p:nvPr/>
        </p:nvSpPr>
        <p:spPr>
          <a:xfrm>
            <a:off x="1416336" y="4142998"/>
            <a:ext cx="9262646" cy="2145139"/>
          </a:xfrm>
          <a:prstGeom prst="rect">
            <a:avLst/>
          </a:prstGeom>
        </p:spPr>
        <p:txBody>
          <a:bodyPr lIns="0" tIns="0" rIns="0" bIns="0" rtlCol="0" anchor="t">
            <a:spAutoFit/>
          </a:bodyPr>
          <a:lstStyle/>
          <a:p>
            <a:pPr marL="0" lvl="0" indent="0" algn="l">
              <a:lnSpc>
                <a:spcPts val="18677"/>
              </a:lnSpc>
              <a:spcBef>
                <a:spcPct val="0"/>
              </a:spcBef>
            </a:pPr>
            <a:r>
              <a:rPr lang="en-US" sz="11100" spc="1440" dirty="0">
                <a:solidFill>
                  <a:srgbClr val="FFFFFF"/>
                </a:solidFill>
                <a:latin typeface="Alata"/>
                <a:ea typeface="Alata"/>
                <a:cs typeface="Alata"/>
                <a:sym typeface="Alata"/>
              </a:rPr>
              <a:t>FUNCTIONS</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22211E"/>
        </a:solidFill>
        <a:effectLst/>
      </p:bgPr>
    </p:bg>
    <p:spTree>
      <p:nvGrpSpPr>
        <p:cNvPr id="1" name=""/>
        <p:cNvGrpSpPr/>
        <p:nvPr/>
      </p:nvGrpSpPr>
      <p:grpSpPr>
        <a:xfrm>
          <a:off x="0" y="0"/>
          <a:ext cx="0" cy="0"/>
          <a:chOff x="0" y="0"/>
          <a:chExt cx="0" cy="0"/>
        </a:xfrm>
      </p:grpSpPr>
      <p:sp>
        <p:nvSpPr>
          <p:cNvPr id="2" name="Freeform 2"/>
          <p:cNvSpPr/>
          <p:nvPr/>
        </p:nvSpPr>
        <p:spPr>
          <a:xfrm>
            <a:off x="8016987" y="5337502"/>
            <a:ext cx="9379701" cy="9274179"/>
          </a:xfrm>
          <a:custGeom>
            <a:avLst/>
            <a:gdLst/>
            <a:ahLst/>
            <a:cxnLst/>
            <a:rect l="l" t="t" r="r" b="b"/>
            <a:pathLst>
              <a:path w="9379701" h="9274179">
                <a:moveTo>
                  <a:pt x="0" y="0"/>
                </a:moveTo>
                <a:lnTo>
                  <a:pt x="9379700" y="0"/>
                </a:lnTo>
                <a:lnTo>
                  <a:pt x="9379700" y="9274179"/>
                </a:lnTo>
                <a:lnTo>
                  <a:pt x="0" y="9274179"/>
                </a:lnTo>
                <a:lnTo>
                  <a:pt x="0" y="0"/>
                </a:lnTo>
                <a:close/>
              </a:path>
            </a:pathLst>
          </a:custGeom>
          <a:blipFill>
            <a:blip r:embed="rId2">
              <a:alphaModFix amt="9999"/>
              <a:extLst>
                <a:ext uri="{96DAC541-7B7A-43D3-8B79-37D633B846F1}">
                  <asvg:svgBlip xmlns:asvg="http://schemas.microsoft.com/office/drawing/2016/SVG/main" r:embed="rId3"/>
                </a:ext>
              </a:extLst>
            </a:blip>
            <a:stretch>
              <a:fillRect/>
            </a:stretch>
          </a:blipFill>
          <a:ln cap="sq">
            <a:noFill/>
            <a:prstDash val="solid"/>
            <a:miter/>
          </a:ln>
        </p:spPr>
      </p:sp>
      <p:sp>
        <p:nvSpPr>
          <p:cNvPr id="3" name="Freeform 3"/>
          <p:cNvSpPr/>
          <p:nvPr/>
        </p:nvSpPr>
        <p:spPr>
          <a:xfrm>
            <a:off x="3276600" y="-3619500"/>
            <a:ext cx="9212958" cy="9109312"/>
          </a:xfrm>
          <a:custGeom>
            <a:avLst/>
            <a:gdLst/>
            <a:ahLst/>
            <a:cxnLst/>
            <a:rect l="l" t="t" r="r" b="b"/>
            <a:pathLst>
              <a:path w="9212958" h="9109312">
                <a:moveTo>
                  <a:pt x="0" y="0"/>
                </a:moveTo>
                <a:lnTo>
                  <a:pt x="9212958" y="0"/>
                </a:lnTo>
                <a:lnTo>
                  <a:pt x="9212958" y="9109312"/>
                </a:lnTo>
                <a:lnTo>
                  <a:pt x="0" y="9109312"/>
                </a:lnTo>
                <a:lnTo>
                  <a:pt x="0" y="0"/>
                </a:lnTo>
                <a:close/>
              </a:path>
            </a:pathLst>
          </a:custGeom>
          <a:blipFill>
            <a:blip r:embed="rId2">
              <a:alphaModFix amt="20999"/>
              <a:extLst>
                <a:ext uri="{96DAC541-7B7A-43D3-8B79-37D633B846F1}">
                  <asvg:svgBlip xmlns:asvg="http://schemas.microsoft.com/office/drawing/2016/SVG/main" r:embed="rId3"/>
                </a:ext>
              </a:extLst>
            </a:blip>
            <a:stretch>
              <a:fillRect/>
            </a:stretch>
          </a:blipFill>
          <a:ln cap="sq">
            <a:noFill/>
            <a:prstDash val="solid"/>
            <a:miter/>
          </a:ln>
        </p:spPr>
      </p:sp>
      <p:pic>
        <p:nvPicPr>
          <p:cNvPr id="5122" name="Picture 2" descr="Basic Elements of Organizing | Four Functions of Management: Planning,  Organizing, Leading &amp; Controlling">
            <a:extLst>
              <a:ext uri="{FF2B5EF4-FFF2-40B4-BE49-F238E27FC236}">
                <a16:creationId xmlns:a16="http://schemas.microsoft.com/office/drawing/2014/main" id="{A96A28A2-5006-4DD1-ACB9-B28002A9EBE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8288000" cy="102869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75087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22211E"/>
        </a:solidFill>
        <a:effectLst/>
      </p:bgPr>
    </p:bg>
    <p:spTree>
      <p:nvGrpSpPr>
        <p:cNvPr id="1" name=""/>
        <p:cNvGrpSpPr/>
        <p:nvPr/>
      </p:nvGrpSpPr>
      <p:grpSpPr>
        <a:xfrm>
          <a:off x="0" y="0"/>
          <a:ext cx="0" cy="0"/>
          <a:chOff x="0" y="0"/>
          <a:chExt cx="0" cy="0"/>
        </a:xfrm>
      </p:grpSpPr>
      <p:sp>
        <p:nvSpPr>
          <p:cNvPr id="2" name="Freeform 2"/>
          <p:cNvSpPr/>
          <p:nvPr/>
        </p:nvSpPr>
        <p:spPr>
          <a:xfrm>
            <a:off x="8016987" y="5337502"/>
            <a:ext cx="9379701" cy="9274179"/>
          </a:xfrm>
          <a:custGeom>
            <a:avLst/>
            <a:gdLst/>
            <a:ahLst/>
            <a:cxnLst/>
            <a:rect l="l" t="t" r="r" b="b"/>
            <a:pathLst>
              <a:path w="9379701" h="9274179">
                <a:moveTo>
                  <a:pt x="0" y="0"/>
                </a:moveTo>
                <a:lnTo>
                  <a:pt x="9379700" y="0"/>
                </a:lnTo>
                <a:lnTo>
                  <a:pt x="9379700" y="9274179"/>
                </a:lnTo>
                <a:lnTo>
                  <a:pt x="0" y="9274179"/>
                </a:lnTo>
                <a:lnTo>
                  <a:pt x="0" y="0"/>
                </a:lnTo>
                <a:close/>
              </a:path>
            </a:pathLst>
          </a:custGeom>
          <a:blipFill>
            <a:blip r:embed="rId2">
              <a:alphaModFix amt="9999"/>
              <a:extLst>
                <a:ext uri="{96DAC541-7B7A-43D3-8B79-37D633B846F1}">
                  <asvg:svgBlip xmlns:asvg="http://schemas.microsoft.com/office/drawing/2016/SVG/main" r:embed="rId3"/>
                </a:ext>
              </a:extLst>
            </a:blip>
            <a:stretch>
              <a:fillRect/>
            </a:stretch>
          </a:blipFill>
          <a:ln cap="sq">
            <a:noFill/>
            <a:prstDash val="solid"/>
            <a:miter/>
          </a:ln>
        </p:spPr>
      </p:sp>
      <p:sp>
        <p:nvSpPr>
          <p:cNvPr id="3" name="Freeform 3"/>
          <p:cNvSpPr/>
          <p:nvPr/>
        </p:nvSpPr>
        <p:spPr>
          <a:xfrm>
            <a:off x="14839129" y="-3084423"/>
            <a:ext cx="9212958" cy="9109312"/>
          </a:xfrm>
          <a:custGeom>
            <a:avLst/>
            <a:gdLst/>
            <a:ahLst/>
            <a:cxnLst/>
            <a:rect l="l" t="t" r="r" b="b"/>
            <a:pathLst>
              <a:path w="9212958" h="9109312">
                <a:moveTo>
                  <a:pt x="0" y="0"/>
                </a:moveTo>
                <a:lnTo>
                  <a:pt x="9212958" y="0"/>
                </a:lnTo>
                <a:lnTo>
                  <a:pt x="9212958" y="9109312"/>
                </a:lnTo>
                <a:lnTo>
                  <a:pt x="0" y="9109312"/>
                </a:lnTo>
                <a:lnTo>
                  <a:pt x="0" y="0"/>
                </a:lnTo>
                <a:close/>
              </a:path>
            </a:pathLst>
          </a:custGeom>
          <a:blipFill>
            <a:blip r:embed="rId2">
              <a:alphaModFix amt="20999"/>
              <a:extLst>
                <a:ext uri="{96DAC541-7B7A-43D3-8B79-37D633B846F1}">
                  <asvg:svgBlip xmlns:asvg="http://schemas.microsoft.com/office/drawing/2016/SVG/main" r:embed="rId3"/>
                </a:ext>
              </a:extLst>
            </a:blip>
            <a:stretch>
              <a:fillRect/>
            </a:stretch>
          </a:blipFill>
          <a:ln cap="sq">
            <a:noFill/>
            <a:prstDash val="solid"/>
            <a:miter/>
          </a:ln>
        </p:spPr>
      </p:sp>
      <p:pic>
        <p:nvPicPr>
          <p:cNvPr id="6146" name="Picture 2" descr="Five steps of organizing function">
            <a:extLst>
              <a:ext uri="{FF2B5EF4-FFF2-40B4-BE49-F238E27FC236}">
                <a16:creationId xmlns:a16="http://schemas.microsoft.com/office/drawing/2014/main" id="{224766A6-3017-4E3A-84EF-C64CBA5CB46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495300"/>
            <a:ext cx="17373600" cy="92741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35972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22211E"/>
        </a:solidFill>
        <a:effectLst/>
      </p:bgPr>
    </p:bg>
    <p:spTree>
      <p:nvGrpSpPr>
        <p:cNvPr id="1" name=""/>
        <p:cNvGrpSpPr/>
        <p:nvPr/>
      </p:nvGrpSpPr>
      <p:grpSpPr>
        <a:xfrm>
          <a:off x="0" y="0"/>
          <a:ext cx="0" cy="0"/>
          <a:chOff x="0" y="0"/>
          <a:chExt cx="0" cy="0"/>
        </a:xfrm>
      </p:grpSpPr>
      <p:sp>
        <p:nvSpPr>
          <p:cNvPr id="3" name="Freeform 3"/>
          <p:cNvSpPr/>
          <p:nvPr/>
        </p:nvSpPr>
        <p:spPr>
          <a:xfrm>
            <a:off x="14839129" y="-3084423"/>
            <a:ext cx="9212958" cy="9109312"/>
          </a:xfrm>
          <a:custGeom>
            <a:avLst/>
            <a:gdLst/>
            <a:ahLst/>
            <a:cxnLst/>
            <a:rect l="l" t="t" r="r" b="b"/>
            <a:pathLst>
              <a:path w="9212958" h="9109312">
                <a:moveTo>
                  <a:pt x="0" y="0"/>
                </a:moveTo>
                <a:lnTo>
                  <a:pt x="9212958" y="0"/>
                </a:lnTo>
                <a:lnTo>
                  <a:pt x="9212958" y="9109312"/>
                </a:lnTo>
                <a:lnTo>
                  <a:pt x="0" y="9109312"/>
                </a:lnTo>
                <a:lnTo>
                  <a:pt x="0" y="0"/>
                </a:lnTo>
                <a:close/>
              </a:path>
            </a:pathLst>
          </a:custGeom>
          <a:blipFill>
            <a:blip r:embed="rId2">
              <a:alphaModFix amt="20999"/>
              <a:extLst>
                <a:ext uri="{96DAC541-7B7A-43D3-8B79-37D633B846F1}">
                  <asvg:svgBlip xmlns:asvg="http://schemas.microsoft.com/office/drawing/2016/SVG/main" r:embed="rId3"/>
                </a:ext>
              </a:extLst>
            </a:blip>
            <a:stretch>
              <a:fillRect/>
            </a:stretch>
          </a:blipFill>
          <a:ln cap="sq">
            <a:noFill/>
            <a:prstDash val="solid"/>
            <a:miter/>
          </a:ln>
        </p:spPr>
      </p:sp>
      <p:pic>
        <p:nvPicPr>
          <p:cNvPr id="5" name="Picture 4">
            <a:extLst>
              <a:ext uri="{FF2B5EF4-FFF2-40B4-BE49-F238E27FC236}">
                <a16:creationId xmlns:a16="http://schemas.microsoft.com/office/drawing/2014/main" id="{ABEF284D-E191-420D-9ADD-EB14D236290E}"/>
              </a:ext>
            </a:extLst>
          </p:cNvPr>
          <p:cNvPicPr>
            <a:picLocks noChangeAspect="1"/>
          </p:cNvPicPr>
          <p:nvPr/>
        </p:nvPicPr>
        <p:blipFill>
          <a:blip r:embed="rId4"/>
          <a:stretch>
            <a:fillRect/>
          </a:stretch>
        </p:blipFill>
        <p:spPr>
          <a:xfrm>
            <a:off x="0" y="0"/>
            <a:ext cx="18288000" cy="10287000"/>
          </a:xfrm>
          <a:prstGeom prst="rect">
            <a:avLst/>
          </a:prstGeom>
        </p:spPr>
      </p:pic>
    </p:spTree>
    <p:extLst>
      <p:ext uri="{BB962C8B-B14F-4D97-AF65-F5344CB8AC3E}">
        <p14:creationId xmlns:p14="http://schemas.microsoft.com/office/powerpoint/2010/main" val="23373350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22211E"/>
        </a:solidFill>
        <a:effectLst/>
      </p:bgPr>
    </p:bg>
    <p:spTree>
      <p:nvGrpSpPr>
        <p:cNvPr id="1" name=""/>
        <p:cNvGrpSpPr/>
        <p:nvPr/>
      </p:nvGrpSpPr>
      <p:grpSpPr>
        <a:xfrm>
          <a:off x="0" y="0"/>
          <a:ext cx="0" cy="0"/>
          <a:chOff x="0" y="0"/>
          <a:chExt cx="0" cy="0"/>
        </a:xfrm>
      </p:grpSpPr>
      <p:sp>
        <p:nvSpPr>
          <p:cNvPr id="3" name="Freeform 3"/>
          <p:cNvSpPr/>
          <p:nvPr/>
        </p:nvSpPr>
        <p:spPr>
          <a:xfrm>
            <a:off x="14839129" y="-3084423"/>
            <a:ext cx="9212958" cy="9109312"/>
          </a:xfrm>
          <a:custGeom>
            <a:avLst/>
            <a:gdLst/>
            <a:ahLst/>
            <a:cxnLst/>
            <a:rect l="l" t="t" r="r" b="b"/>
            <a:pathLst>
              <a:path w="9212958" h="9109312">
                <a:moveTo>
                  <a:pt x="0" y="0"/>
                </a:moveTo>
                <a:lnTo>
                  <a:pt x="9212958" y="0"/>
                </a:lnTo>
                <a:lnTo>
                  <a:pt x="9212958" y="9109312"/>
                </a:lnTo>
                <a:lnTo>
                  <a:pt x="0" y="9109312"/>
                </a:lnTo>
                <a:lnTo>
                  <a:pt x="0" y="0"/>
                </a:lnTo>
                <a:close/>
              </a:path>
            </a:pathLst>
          </a:custGeom>
          <a:blipFill>
            <a:blip r:embed="rId2">
              <a:alphaModFix amt="20999"/>
              <a:extLst>
                <a:ext uri="{96DAC541-7B7A-43D3-8B79-37D633B846F1}">
                  <asvg:svgBlip xmlns:asvg="http://schemas.microsoft.com/office/drawing/2016/SVG/main" r:embed="rId3"/>
                </a:ext>
              </a:extLst>
            </a:blip>
            <a:stretch>
              <a:fillRect/>
            </a:stretch>
          </a:blipFill>
          <a:ln cap="sq">
            <a:noFill/>
            <a:prstDash val="solid"/>
            <a:miter/>
          </a:ln>
        </p:spPr>
      </p:sp>
      <p:sp>
        <p:nvSpPr>
          <p:cNvPr id="6" name="TextBox 6">
            <a:extLst>
              <a:ext uri="{FF2B5EF4-FFF2-40B4-BE49-F238E27FC236}">
                <a16:creationId xmlns:a16="http://schemas.microsoft.com/office/drawing/2014/main" id="{6176F6D1-DFBA-4D05-B15D-1BED0C8AF772}"/>
              </a:ext>
            </a:extLst>
          </p:cNvPr>
          <p:cNvSpPr txBox="1"/>
          <p:nvPr/>
        </p:nvSpPr>
        <p:spPr>
          <a:xfrm>
            <a:off x="609601" y="3394195"/>
            <a:ext cx="8077200" cy="5816977"/>
          </a:xfrm>
          <a:prstGeom prst="rect">
            <a:avLst/>
          </a:prstGeom>
        </p:spPr>
        <p:txBody>
          <a:bodyPr wrap="square" lIns="0" tIns="0" rIns="0" bIns="0" rtlCol="0" anchor="t">
            <a:spAutoFit/>
          </a:bodyPr>
          <a:lstStyle/>
          <a:p>
            <a:pPr algn="l">
              <a:spcBef>
                <a:spcPct val="0"/>
              </a:spcBef>
            </a:pPr>
            <a:r>
              <a:rPr lang="en-US" sz="5400" spc="200" dirty="0">
                <a:solidFill>
                  <a:srgbClr val="FFFFFF"/>
                </a:solidFill>
                <a:latin typeface="Glacial Indifference"/>
                <a:ea typeface="Glacial Indifference"/>
                <a:cs typeface="Glacial Indifference"/>
                <a:sym typeface="Glacial Indifference"/>
              </a:rPr>
              <a:t>It is a process through which capable employees are selected, recruited, properly trained, effectively developed, rightfully rewarded.</a:t>
            </a:r>
          </a:p>
        </p:txBody>
      </p:sp>
      <p:sp>
        <p:nvSpPr>
          <p:cNvPr id="7" name="TextBox 7">
            <a:extLst>
              <a:ext uri="{FF2B5EF4-FFF2-40B4-BE49-F238E27FC236}">
                <a16:creationId xmlns:a16="http://schemas.microsoft.com/office/drawing/2014/main" id="{39914E22-3A14-4D39-9782-28297131D243}"/>
              </a:ext>
            </a:extLst>
          </p:cNvPr>
          <p:cNvSpPr txBox="1"/>
          <p:nvPr/>
        </p:nvSpPr>
        <p:spPr>
          <a:xfrm>
            <a:off x="609600" y="1943100"/>
            <a:ext cx="6349525" cy="1095795"/>
          </a:xfrm>
          <a:prstGeom prst="rect">
            <a:avLst/>
          </a:prstGeom>
        </p:spPr>
        <p:txBody>
          <a:bodyPr lIns="0" tIns="0" rIns="0" bIns="0" rtlCol="0" anchor="t">
            <a:spAutoFit/>
          </a:bodyPr>
          <a:lstStyle/>
          <a:p>
            <a:pPr marL="0" lvl="0" indent="0" algn="l">
              <a:lnSpc>
                <a:spcPts val="8985"/>
              </a:lnSpc>
              <a:spcBef>
                <a:spcPct val="0"/>
              </a:spcBef>
            </a:pPr>
            <a:r>
              <a:rPr lang="en-US" sz="6417" spc="417" dirty="0">
                <a:solidFill>
                  <a:srgbClr val="FFFFFF"/>
                </a:solidFill>
                <a:latin typeface="Alata"/>
                <a:ea typeface="Alata"/>
                <a:cs typeface="Alata"/>
                <a:sym typeface="Alata"/>
              </a:rPr>
              <a:t>Definition</a:t>
            </a:r>
          </a:p>
        </p:txBody>
      </p:sp>
      <p:sp>
        <p:nvSpPr>
          <p:cNvPr id="8" name="TextBox 7">
            <a:extLst>
              <a:ext uri="{FF2B5EF4-FFF2-40B4-BE49-F238E27FC236}">
                <a16:creationId xmlns:a16="http://schemas.microsoft.com/office/drawing/2014/main" id="{91AB71AF-1037-4EC4-9CC2-9A1433FFCAED}"/>
              </a:ext>
            </a:extLst>
          </p:cNvPr>
          <p:cNvSpPr txBox="1"/>
          <p:nvPr/>
        </p:nvSpPr>
        <p:spPr>
          <a:xfrm>
            <a:off x="0" y="129378"/>
            <a:ext cx="18288000" cy="1095795"/>
          </a:xfrm>
          <a:prstGeom prst="rect">
            <a:avLst/>
          </a:prstGeom>
        </p:spPr>
        <p:txBody>
          <a:bodyPr wrap="square" lIns="0" tIns="0" rIns="0" bIns="0" rtlCol="0" anchor="t">
            <a:spAutoFit/>
          </a:bodyPr>
          <a:lstStyle/>
          <a:p>
            <a:pPr marL="0" lvl="0" indent="0" algn="ctr">
              <a:lnSpc>
                <a:spcPts val="8985"/>
              </a:lnSpc>
              <a:spcBef>
                <a:spcPct val="0"/>
              </a:spcBef>
            </a:pPr>
            <a:r>
              <a:rPr lang="en-US" sz="6417" spc="417" dirty="0">
                <a:solidFill>
                  <a:srgbClr val="FFFFFF"/>
                </a:solidFill>
                <a:latin typeface="Alata"/>
                <a:ea typeface="Alata"/>
                <a:cs typeface="Alata"/>
                <a:sym typeface="Alata"/>
              </a:rPr>
              <a:t>STAFFING</a:t>
            </a:r>
          </a:p>
        </p:txBody>
      </p:sp>
      <p:pic>
        <p:nvPicPr>
          <p:cNvPr id="10" name="Picture 9">
            <a:extLst>
              <a:ext uri="{FF2B5EF4-FFF2-40B4-BE49-F238E27FC236}">
                <a16:creationId xmlns:a16="http://schemas.microsoft.com/office/drawing/2014/main" id="{812E9247-4779-422F-97EC-837D4AB1D762}"/>
              </a:ext>
            </a:extLst>
          </p:cNvPr>
          <p:cNvPicPr>
            <a:picLocks noChangeAspect="1"/>
          </p:cNvPicPr>
          <p:nvPr/>
        </p:nvPicPr>
        <p:blipFill>
          <a:blip r:embed="rId4"/>
          <a:stretch>
            <a:fillRect/>
          </a:stretch>
        </p:blipFill>
        <p:spPr>
          <a:xfrm>
            <a:off x="8686802" y="1950882"/>
            <a:ext cx="8991598" cy="7260290"/>
          </a:xfrm>
          <a:prstGeom prst="rect">
            <a:avLst/>
          </a:prstGeom>
        </p:spPr>
      </p:pic>
    </p:spTree>
    <p:extLst>
      <p:ext uri="{BB962C8B-B14F-4D97-AF65-F5344CB8AC3E}">
        <p14:creationId xmlns:p14="http://schemas.microsoft.com/office/powerpoint/2010/main" val="40228504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22211E"/>
        </a:solidFill>
        <a:effectLst/>
      </p:bgPr>
    </p:bg>
    <p:spTree>
      <p:nvGrpSpPr>
        <p:cNvPr id="1" name=""/>
        <p:cNvGrpSpPr/>
        <p:nvPr/>
      </p:nvGrpSpPr>
      <p:grpSpPr>
        <a:xfrm>
          <a:off x="0" y="0"/>
          <a:ext cx="0" cy="0"/>
          <a:chOff x="0" y="0"/>
          <a:chExt cx="0" cy="0"/>
        </a:xfrm>
      </p:grpSpPr>
      <p:sp>
        <p:nvSpPr>
          <p:cNvPr id="3" name="Freeform 3"/>
          <p:cNvSpPr/>
          <p:nvPr/>
        </p:nvSpPr>
        <p:spPr>
          <a:xfrm>
            <a:off x="14839129" y="-3084423"/>
            <a:ext cx="9212958" cy="9109312"/>
          </a:xfrm>
          <a:custGeom>
            <a:avLst/>
            <a:gdLst/>
            <a:ahLst/>
            <a:cxnLst/>
            <a:rect l="l" t="t" r="r" b="b"/>
            <a:pathLst>
              <a:path w="9212958" h="9109312">
                <a:moveTo>
                  <a:pt x="0" y="0"/>
                </a:moveTo>
                <a:lnTo>
                  <a:pt x="9212958" y="0"/>
                </a:lnTo>
                <a:lnTo>
                  <a:pt x="9212958" y="9109312"/>
                </a:lnTo>
                <a:lnTo>
                  <a:pt x="0" y="9109312"/>
                </a:lnTo>
                <a:lnTo>
                  <a:pt x="0" y="0"/>
                </a:lnTo>
                <a:close/>
              </a:path>
            </a:pathLst>
          </a:custGeom>
          <a:blipFill>
            <a:blip r:embed="rId2">
              <a:alphaModFix amt="20999"/>
              <a:extLst>
                <a:ext uri="{96DAC541-7B7A-43D3-8B79-37D633B846F1}">
                  <asvg:svgBlip xmlns:asvg="http://schemas.microsoft.com/office/drawing/2016/SVG/main" r:embed="rId3"/>
                </a:ext>
              </a:extLst>
            </a:blip>
            <a:stretch>
              <a:fillRect/>
            </a:stretch>
          </a:blipFill>
          <a:ln cap="sq">
            <a:noFill/>
            <a:prstDash val="solid"/>
            <a:miter/>
          </a:ln>
        </p:spPr>
      </p:sp>
      <p:pic>
        <p:nvPicPr>
          <p:cNvPr id="8194" name="Picture 2" descr="Staffing Management | Technology Glossary Definitions | G2">
            <a:extLst>
              <a:ext uri="{FF2B5EF4-FFF2-40B4-BE49-F238E27FC236}">
                <a16:creationId xmlns:a16="http://schemas.microsoft.com/office/drawing/2014/main" id="{776CAB99-C02E-40FD-B1ED-BCE54B59129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9873"/>
            <a:ext cx="18288000" cy="10287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0F36A860-7A93-42D4-95DD-52ECC8170990}"/>
              </a:ext>
            </a:extLst>
          </p:cNvPr>
          <p:cNvSpPr/>
          <p:nvPr/>
        </p:nvSpPr>
        <p:spPr>
          <a:xfrm>
            <a:off x="15087600" y="9791700"/>
            <a:ext cx="1280160" cy="507553"/>
          </a:xfrm>
          <a:prstGeom prst="rect">
            <a:avLst/>
          </a:prstGeom>
          <a:solidFill>
            <a:srgbClr val="0628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F08544EB-B11D-45D6-8FF0-2921089153AC}"/>
              </a:ext>
            </a:extLst>
          </p:cNvPr>
          <p:cNvSpPr/>
          <p:nvPr/>
        </p:nvSpPr>
        <p:spPr>
          <a:xfrm>
            <a:off x="16672560" y="9683104"/>
            <a:ext cx="1280160" cy="507553"/>
          </a:xfrm>
          <a:prstGeom prst="rect">
            <a:avLst/>
          </a:prstGeom>
          <a:solidFill>
            <a:srgbClr val="0628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970262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22211E"/>
        </a:solidFill>
        <a:effectLst/>
      </p:bgPr>
    </p:bg>
    <p:spTree>
      <p:nvGrpSpPr>
        <p:cNvPr id="1" name=""/>
        <p:cNvGrpSpPr/>
        <p:nvPr/>
      </p:nvGrpSpPr>
      <p:grpSpPr>
        <a:xfrm>
          <a:off x="0" y="0"/>
          <a:ext cx="0" cy="0"/>
          <a:chOff x="0" y="0"/>
          <a:chExt cx="0" cy="0"/>
        </a:xfrm>
      </p:grpSpPr>
      <p:sp>
        <p:nvSpPr>
          <p:cNvPr id="3" name="Freeform 3"/>
          <p:cNvSpPr/>
          <p:nvPr/>
        </p:nvSpPr>
        <p:spPr>
          <a:xfrm>
            <a:off x="14839129" y="-3084423"/>
            <a:ext cx="9212958" cy="9109312"/>
          </a:xfrm>
          <a:custGeom>
            <a:avLst/>
            <a:gdLst/>
            <a:ahLst/>
            <a:cxnLst/>
            <a:rect l="l" t="t" r="r" b="b"/>
            <a:pathLst>
              <a:path w="9212958" h="9109312">
                <a:moveTo>
                  <a:pt x="0" y="0"/>
                </a:moveTo>
                <a:lnTo>
                  <a:pt x="9212958" y="0"/>
                </a:lnTo>
                <a:lnTo>
                  <a:pt x="9212958" y="9109312"/>
                </a:lnTo>
                <a:lnTo>
                  <a:pt x="0" y="9109312"/>
                </a:lnTo>
                <a:lnTo>
                  <a:pt x="0" y="0"/>
                </a:lnTo>
                <a:close/>
              </a:path>
            </a:pathLst>
          </a:custGeom>
          <a:blipFill>
            <a:blip r:embed="rId2">
              <a:alphaModFix amt="20999"/>
              <a:extLst>
                <a:ext uri="{96DAC541-7B7A-43D3-8B79-37D633B846F1}">
                  <asvg:svgBlip xmlns:asvg="http://schemas.microsoft.com/office/drawing/2016/SVG/main" r:embed="rId3"/>
                </a:ext>
              </a:extLst>
            </a:blip>
            <a:stretch>
              <a:fillRect/>
            </a:stretch>
          </a:blipFill>
          <a:ln cap="sq">
            <a:noFill/>
            <a:prstDash val="solid"/>
            <a:miter/>
          </a:ln>
        </p:spPr>
      </p:sp>
      <p:sp>
        <p:nvSpPr>
          <p:cNvPr id="2" name="Rectangle 1">
            <a:extLst>
              <a:ext uri="{FF2B5EF4-FFF2-40B4-BE49-F238E27FC236}">
                <a16:creationId xmlns:a16="http://schemas.microsoft.com/office/drawing/2014/main" id="{0F36A860-7A93-42D4-95DD-52ECC8170990}"/>
              </a:ext>
            </a:extLst>
          </p:cNvPr>
          <p:cNvSpPr/>
          <p:nvPr/>
        </p:nvSpPr>
        <p:spPr>
          <a:xfrm>
            <a:off x="15087600" y="9791700"/>
            <a:ext cx="1280160" cy="507553"/>
          </a:xfrm>
          <a:prstGeom prst="rect">
            <a:avLst/>
          </a:prstGeom>
          <a:solidFill>
            <a:srgbClr val="0628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F08544EB-B11D-45D6-8FF0-2921089153AC}"/>
              </a:ext>
            </a:extLst>
          </p:cNvPr>
          <p:cNvSpPr/>
          <p:nvPr/>
        </p:nvSpPr>
        <p:spPr>
          <a:xfrm>
            <a:off x="16672560" y="9683104"/>
            <a:ext cx="1280160" cy="507553"/>
          </a:xfrm>
          <a:prstGeom prst="rect">
            <a:avLst/>
          </a:prstGeom>
          <a:solidFill>
            <a:srgbClr val="0628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9218" name="Picture 2" descr="Training and development">
            <a:extLst>
              <a:ext uri="{FF2B5EF4-FFF2-40B4-BE49-F238E27FC236}">
                <a16:creationId xmlns:a16="http://schemas.microsoft.com/office/drawing/2014/main" id="{366C9AC7-EBE2-416F-9F26-AAE351416FB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9266"/>
            <a:ext cx="18288000" cy="103158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75906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22211E"/>
        </a:solidFill>
        <a:effectLst/>
      </p:bgPr>
    </p:bg>
    <p:spTree>
      <p:nvGrpSpPr>
        <p:cNvPr id="1" name=""/>
        <p:cNvGrpSpPr/>
        <p:nvPr/>
      </p:nvGrpSpPr>
      <p:grpSpPr>
        <a:xfrm>
          <a:off x="0" y="0"/>
          <a:ext cx="0" cy="0"/>
          <a:chOff x="0" y="0"/>
          <a:chExt cx="0" cy="0"/>
        </a:xfrm>
      </p:grpSpPr>
      <p:sp>
        <p:nvSpPr>
          <p:cNvPr id="3" name="Freeform 3"/>
          <p:cNvSpPr/>
          <p:nvPr/>
        </p:nvSpPr>
        <p:spPr>
          <a:xfrm>
            <a:off x="14839129" y="-3084423"/>
            <a:ext cx="9212958" cy="9109312"/>
          </a:xfrm>
          <a:custGeom>
            <a:avLst/>
            <a:gdLst/>
            <a:ahLst/>
            <a:cxnLst/>
            <a:rect l="l" t="t" r="r" b="b"/>
            <a:pathLst>
              <a:path w="9212958" h="9109312">
                <a:moveTo>
                  <a:pt x="0" y="0"/>
                </a:moveTo>
                <a:lnTo>
                  <a:pt x="9212958" y="0"/>
                </a:lnTo>
                <a:lnTo>
                  <a:pt x="9212958" y="9109312"/>
                </a:lnTo>
                <a:lnTo>
                  <a:pt x="0" y="9109312"/>
                </a:lnTo>
                <a:lnTo>
                  <a:pt x="0" y="0"/>
                </a:lnTo>
                <a:close/>
              </a:path>
            </a:pathLst>
          </a:custGeom>
          <a:blipFill>
            <a:blip r:embed="rId2">
              <a:alphaModFix amt="20999"/>
              <a:extLst>
                <a:ext uri="{96DAC541-7B7A-43D3-8B79-37D633B846F1}">
                  <asvg:svgBlip xmlns:asvg="http://schemas.microsoft.com/office/drawing/2016/SVG/main" r:embed="rId3"/>
                </a:ext>
              </a:extLst>
            </a:blip>
            <a:stretch>
              <a:fillRect/>
            </a:stretch>
          </a:blipFill>
          <a:ln cap="sq">
            <a:noFill/>
            <a:prstDash val="solid"/>
            <a:miter/>
          </a:ln>
        </p:spPr>
      </p:sp>
      <p:sp>
        <p:nvSpPr>
          <p:cNvPr id="2" name="Rectangle 1">
            <a:extLst>
              <a:ext uri="{FF2B5EF4-FFF2-40B4-BE49-F238E27FC236}">
                <a16:creationId xmlns:a16="http://schemas.microsoft.com/office/drawing/2014/main" id="{0F36A860-7A93-42D4-95DD-52ECC8170990}"/>
              </a:ext>
            </a:extLst>
          </p:cNvPr>
          <p:cNvSpPr/>
          <p:nvPr/>
        </p:nvSpPr>
        <p:spPr>
          <a:xfrm>
            <a:off x="15087600" y="9791700"/>
            <a:ext cx="1280160" cy="507553"/>
          </a:xfrm>
          <a:prstGeom prst="rect">
            <a:avLst/>
          </a:prstGeom>
          <a:solidFill>
            <a:srgbClr val="0628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F08544EB-B11D-45D6-8FF0-2921089153AC}"/>
              </a:ext>
            </a:extLst>
          </p:cNvPr>
          <p:cNvSpPr/>
          <p:nvPr/>
        </p:nvSpPr>
        <p:spPr>
          <a:xfrm>
            <a:off x="16672560" y="9683104"/>
            <a:ext cx="1280160" cy="507553"/>
          </a:xfrm>
          <a:prstGeom prst="rect">
            <a:avLst/>
          </a:prstGeom>
          <a:solidFill>
            <a:srgbClr val="0628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0242" name="Picture 2">
            <a:extLst>
              <a:ext uri="{FF2B5EF4-FFF2-40B4-BE49-F238E27FC236}">
                <a16:creationId xmlns:a16="http://schemas.microsoft.com/office/drawing/2014/main" id="{2B35CD61-0CA1-4B42-B803-DEF3B86619E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8288000" cy="102992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13857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22211E"/>
        </a:solidFill>
        <a:effectLst/>
      </p:bgPr>
    </p:bg>
    <p:spTree>
      <p:nvGrpSpPr>
        <p:cNvPr id="1" name=""/>
        <p:cNvGrpSpPr/>
        <p:nvPr/>
      </p:nvGrpSpPr>
      <p:grpSpPr>
        <a:xfrm>
          <a:off x="0" y="0"/>
          <a:ext cx="0" cy="0"/>
          <a:chOff x="0" y="0"/>
          <a:chExt cx="0" cy="0"/>
        </a:xfrm>
      </p:grpSpPr>
      <p:sp>
        <p:nvSpPr>
          <p:cNvPr id="3" name="Freeform 3"/>
          <p:cNvSpPr/>
          <p:nvPr/>
        </p:nvSpPr>
        <p:spPr>
          <a:xfrm>
            <a:off x="14839129" y="-3084423"/>
            <a:ext cx="9212958" cy="9109312"/>
          </a:xfrm>
          <a:custGeom>
            <a:avLst/>
            <a:gdLst/>
            <a:ahLst/>
            <a:cxnLst/>
            <a:rect l="l" t="t" r="r" b="b"/>
            <a:pathLst>
              <a:path w="9212958" h="9109312">
                <a:moveTo>
                  <a:pt x="0" y="0"/>
                </a:moveTo>
                <a:lnTo>
                  <a:pt x="9212958" y="0"/>
                </a:lnTo>
                <a:lnTo>
                  <a:pt x="9212958" y="9109312"/>
                </a:lnTo>
                <a:lnTo>
                  <a:pt x="0" y="9109312"/>
                </a:lnTo>
                <a:lnTo>
                  <a:pt x="0" y="0"/>
                </a:lnTo>
                <a:close/>
              </a:path>
            </a:pathLst>
          </a:custGeom>
          <a:blipFill>
            <a:blip r:embed="rId2">
              <a:alphaModFix amt="20999"/>
              <a:extLst>
                <a:ext uri="{96DAC541-7B7A-43D3-8B79-37D633B846F1}">
                  <asvg:svgBlip xmlns:asvg="http://schemas.microsoft.com/office/drawing/2016/SVG/main" r:embed="rId3"/>
                </a:ext>
              </a:extLst>
            </a:blip>
            <a:stretch>
              <a:fillRect/>
            </a:stretch>
          </a:blipFill>
          <a:ln cap="sq">
            <a:noFill/>
            <a:prstDash val="solid"/>
            <a:miter/>
          </a:ln>
        </p:spPr>
      </p:sp>
      <p:sp>
        <p:nvSpPr>
          <p:cNvPr id="6" name="TextBox 6">
            <a:extLst>
              <a:ext uri="{FF2B5EF4-FFF2-40B4-BE49-F238E27FC236}">
                <a16:creationId xmlns:a16="http://schemas.microsoft.com/office/drawing/2014/main" id="{3FF11F23-D50B-4F93-A27F-FCB31F614C42}"/>
              </a:ext>
            </a:extLst>
          </p:cNvPr>
          <p:cNvSpPr txBox="1"/>
          <p:nvPr/>
        </p:nvSpPr>
        <p:spPr>
          <a:xfrm>
            <a:off x="609601" y="3394195"/>
            <a:ext cx="8077200" cy="6155531"/>
          </a:xfrm>
          <a:prstGeom prst="rect">
            <a:avLst/>
          </a:prstGeom>
        </p:spPr>
        <p:txBody>
          <a:bodyPr wrap="square" lIns="0" tIns="0" rIns="0" bIns="0" rtlCol="0" anchor="t">
            <a:spAutoFit/>
          </a:bodyPr>
          <a:lstStyle/>
          <a:p>
            <a:pPr algn="l">
              <a:spcBef>
                <a:spcPct val="0"/>
              </a:spcBef>
            </a:pPr>
            <a:r>
              <a:rPr lang="en-US" sz="4000" spc="200" dirty="0">
                <a:solidFill>
                  <a:srgbClr val="FFFFFF"/>
                </a:solidFill>
                <a:latin typeface="Glacial Indifference"/>
                <a:ea typeface="Glacial Indifference"/>
                <a:cs typeface="Glacial Indifference"/>
                <a:sym typeface="Glacial Indifference"/>
              </a:rPr>
              <a:t>The direction process in management involves the manager guiding, instructing, and looking over the performance of employees who are tasked with achieving goals. Through such a process, the employees don’t face bottlenecks while achieving goals.</a:t>
            </a:r>
          </a:p>
        </p:txBody>
      </p:sp>
      <p:sp>
        <p:nvSpPr>
          <p:cNvPr id="7" name="TextBox 7">
            <a:extLst>
              <a:ext uri="{FF2B5EF4-FFF2-40B4-BE49-F238E27FC236}">
                <a16:creationId xmlns:a16="http://schemas.microsoft.com/office/drawing/2014/main" id="{8C40428E-4D10-4949-8C4D-B5B4F60794FC}"/>
              </a:ext>
            </a:extLst>
          </p:cNvPr>
          <p:cNvSpPr txBox="1"/>
          <p:nvPr/>
        </p:nvSpPr>
        <p:spPr>
          <a:xfrm>
            <a:off x="609600" y="1943100"/>
            <a:ext cx="6349525" cy="1095795"/>
          </a:xfrm>
          <a:prstGeom prst="rect">
            <a:avLst/>
          </a:prstGeom>
        </p:spPr>
        <p:txBody>
          <a:bodyPr lIns="0" tIns="0" rIns="0" bIns="0" rtlCol="0" anchor="t">
            <a:spAutoFit/>
          </a:bodyPr>
          <a:lstStyle/>
          <a:p>
            <a:pPr marL="0" lvl="0" indent="0" algn="l">
              <a:lnSpc>
                <a:spcPts val="8985"/>
              </a:lnSpc>
              <a:spcBef>
                <a:spcPct val="0"/>
              </a:spcBef>
            </a:pPr>
            <a:r>
              <a:rPr lang="en-US" sz="6417" spc="417" dirty="0">
                <a:solidFill>
                  <a:srgbClr val="FFFFFF"/>
                </a:solidFill>
                <a:latin typeface="Alata"/>
                <a:ea typeface="Alata"/>
                <a:cs typeface="Alata"/>
                <a:sym typeface="Alata"/>
              </a:rPr>
              <a:t>Definition</a:t>
            </a:r>
          </a:p>
        </p:txBody>
      </p:sp>
      <p:sp>
        <p:nvSpPr>
          <p:cNvPr id="8" name="TextBox 7">
            <a:extLst>
              <a:ext uri="{FF2B5EF4-FFF2-40B4-BE49-F238E27FC236}">
                <a16:creationId xmlns:a16="http://schemas.microsoft.com/office/drawing/2014/main" id="{7C5814A0-B9AF-43A3-BE47-23328BB638C3}"/>
              </a:ext>
            </a:extLst>
          </p:cNvPr>
          <p:cNvSpPr txBox="1"/>
          <p:nvPr/>
        </p:nvSpPr>
        <p:spPr>
          <a:xfrm>
            <a:off x="0" y="129378"/>
            <a:ext cx="18288000" cy="1095795"/>
          </a:xfrm>
          <a:prstGeom prst="rect">
            <a:avLst/>
          </a:prstGeom>
        </p:spPr>
        <p:txBody>
          <a:bodyPr wrap="square" lIns="0" tIns="0" rIns="0" bIns="0" rtlCol="0" anchor="t">
            <a:spAutoFit/>
          </a:bodyPr>
          <a:lstStyle/>
          <a:p>
            <a:pPr marL="0" lvl="0" indent="0" algn="ctr">
              <a:lnSpc>
                <a:spcPts val="8985"/>
              </a:lnSpc>
              <a:spcBef>
                <a:spcPct val="0"/>
              </a:spcBef>
            </a:pPr>
            <a:r>
              <a:rPr lang="en-US" sz="6417" spc="417" dirty="0">
                <a:solidFill>
                  <a:srgbClr val="FFFFFF"/>
                </a:solidFill>
                <a:latin typeface="Alata"/>
                <a:ea typeface="Alata"/>
                <a:cs typeface="Alata"/>
                <a:sym typeface="Alata"/>
              </a:rPr>
              <a:t>Directing or Leading</a:t>
            </a:r>
          </a:p>
        </p:txBody>
      </p:sp>
      <p:pic>
        <p:nvPicPr>
          <p:cNvPr id="11266" name="Picture 2" descr="Directing | PPT">
            <a:extLst>
              <a:ext uri="{FF2B5EF4-FFF2-40B4-BE49-F238E27FC236}">
                <a16:creationId xmlns:a16="http://schemas.microsoft.com/office/drawing/2014/main" id="{74857EA2-A4D7-4009-BD70-2E59365A8D1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8985" b="27371"/>
          <a:stretch/>
        </p:blipFill>
        <p:spPr bwMode="auto">
          <a:xfrm>
            <a:off x="9144000" y="2400300"/>
            <a:ext cx="8762999" cy="6400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66664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22211E"/>
        </a:solidFill>
        <a:effectLst/>
      </p:bgPr>
    </p:bg>
    <p:spTree>
      <p:nvGrpSpPr>
        <p:cNvPr id="1" name=""/>
        <p:cNvGrpSpPr/>
        <p:nvPr/>
      </p:nvGrpSpPr>
      <p:grpSpPr>
        <a:xfrm>
          <a:off x="0" y="0"/>
          <a:ext cx="0" cy="0"/>
          <a:chOff x="0" y="0"/>
          <a:chExt cx="0" cy="0"/>
        </a:xfrm>
      </p:grpSpPr>
      <p:sp>
        <p:nvSpPr>
          <p:cNvPr id="3" name="Freeform 3"/>
          <p:cNvSpPr/>
          <p:nvPr/>
        </p:nvSpPr>
        <p:spPr>
          <a:xfrm>
            <a:off x="14839129" y="-3084423"/>
            <a:ext cx="9212958" cy="9109312"/>
          </a:xfrm>
          <a:custGeom>
            <a:avLst/>
            <a:gdLst/>
            <a:ahLst/>
            <a:cxnLst/>
            <a:rect l="l" t="t" r="r" b="b"/>
            <a:pathLst>
              <a:path w="9212958" h="9109312">
                <a:moveTo>
                  <a:pt x="0" y="0"/>
                </a:moveTo>
                <a:lnTo>
                  <a:pt x="9212958" y="0"/>
                </a:lnTo>
                <a:lnTo>
                  <a:pt x="9212958" y="9109312"/>
                </a:lnTo>
                <a:lnTo>
                  <a:pt x="0" y="9109312"/>
                </a:lnTo>
                <a:lnTo>
                  <a:pt x="0" y="0"/>
                </a:lnTo>
                <a:close/>
              </a:path>
            </a:pathLst>
          </a:custGeom>
          <a:blipFill>
            <a:blip r:embed="rId2">
              <a:alphaModFix amt="20999"/>
              <a:extLst>
                <a:ext uri="{96DAC541-7B7A-43D3-8B79-37D633B846F1}">
                  <asvg:svgBlip xmlns:asvg="http://schemas.microsoft.com/office/drawing/2016/SVG/main" r:embed="rId3"/>
                </a:ext>
              </a:extLst>
            </a:blip>
            <a:stretch>
              <a:fillRect/>
            </a:stretch>
          </a:blipFill>
          <a:ln cap="sq">
            <a:noFill/>
            <a:prstDash val="solid"/>
            <a:miter/>
          </a:ln>
        </p:spPr>
      </p:sp>
      <p:pic>
        <p:nvPicPr>
          <p:cNvPr id="10" name="Picture 9">
            <a:extLst>
              <a:ext uri="{FF2B5EF4-FFF2-40B4-BE49-F238E27FC236}">
                <a16:creationId xmlns:a16="http://schemas.microsoft.com/office/drawing/2014/main" id="{853A642D-6318-4F7E-889C-23681E4EF896}"/>
              </a:ext>
            </a:extLst>
          </p:cNvPr>
          <p:cNvPicPr>
            <a:picLocks noChangeAspect="1"/>
          </p:cNvPicPr>
          <p:nvPr/>
        </p:nvPicPr>
        <p:blipFill>
          <a:blip r:embed="rId4"/>
          <a:stretch>
            <a:fillRect/>
          </a:stretch>
        </p:blipFill>
        <p:spPr>
          <a:xfrm>
            <a:off x="0" y="8792"/>
            <a:ext cx="18288000" cy="10278208"/>
          </a:xfrm>
          <a:prstGeom prst="rect">
            <a:avLst/>
          </a:prstGeom>
        </p:spPr>
      </p:pic>
    </p:spTree>
    <p:extLst>
      <p:ext uri="{BB962C8B-B14F-4D97-AF65-F5344CB8AC3E}">
        <p14:creationId xmlns:p14="http://schemas.microsoft.com/office/powerpoint/2010/main" val="41484256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22211E"/>
        </a:solidFill>
        <a:effectLst/>
      </p:bgPr>
    </p:bg>
    <p:spTree>
      <p:nvGrpSpPr>
        <p:cNvPr id="1" name=""/>
        <p:cNvGrpSpPr/>
        <p:nvPr/>
      </p:nvGrpSpPr>
      <p:grpSpPr>
        <a:xfrm>
          <a:off x="0" y="0"/>
          <a:ext cx="0" cy="0"/>
          <a:chOff x="0" y="0"/>
          <a:chExt cx="0" cy="0"/>
        </a:xfrm>
      </p:grpSpPr>
      <p:sp>
        <p:nvSpPr>
          <p:cNvPr id="3" name="Freeform 3"/>
          <p:cNvSpPr/>
          <p:nvPr/>
        </p:nvSpPr>
        <p:spPr>
          <a:xfrm>
            <a:off x="14965679" y="-3084423"/>
            <a:ext cx="9086407" cy="9109312"/>
          </a:xfrm>
          <a:custGeom>
            <a:avLst/>
            <a:gdLst/>
            <a:ahLst/>
            <a:cxnLst/>
            <a:rect l="l" t="t" r="r" b="b"/>
            <a:pathLst>
              <a:path w="9212958" h="9109312">
                <a:moveTo>
                  <a:pt x="0" y="0"/>
                </a:moveTo>
                <a:lnTo>
                  <a:pt x="9212958" y="0"/>
                </a:lnTo>
                <a:lnTo>
                  <a:pt x="9212958" y="9109312"/>
                </a:lnTo>
                <a:lnTo>
                  <a:pt x="0" y="9109312"/>
                </a:lnTo>
                <a:lnTo>
                  <a:pt x="0" y="0"/>
                </a:lnTo>
                <a:close/>
              </a:path>
            </a:pathLst>
          </a:custGeom>
          <a:blipFill>
            <a:blip r:embed="rId2">
              <a:alphaModFix amt="20999"/>
              <a:extLst>
                <a:ext uri="{96DAC541-7B7A-43D3-8B79-37D633B846F1}">
                  <asvg:svgBlip xmlns:asvg="http://schemas.microsoft.com/office/drawing/2016/SVG/main" r:embed="rId3"/>
                </a:ext>
              </a:extLst>
            </a:blip>
            <a:stretch>
              <a:fillRect/>
            </a:stretch>
          </a:blipFill>
          <a:ln cap="sq">
            <a:noFill/>
            <a:prstDash val="solid"/>
            <a:miter/>
          </a:ln>
        </p:spPr>
      </p:sp>
      <p:pic>
        <p:nvPicPr>
          <p:cNvPr id="6" name="Picture 5">
            <a:extLst>
              <a:ext uri="{FF2B5EF4-FFF2-40B4-BE49-F238E27FC236}">
                <a16:creationId xmlns:a16="http://schemas.microsoft.com/office/drawing/2014/main" id="{E3F6DA48-6B7B-4BEB-8C33-4BB0349B567D}"/>
              </a:ext>
            </a:extLst>
          </p:cNvPr>
          <p:cNvPicPr>
            <a:picLocks noChangeAspect="1"/>
          </p:cNvPicPr>
          <p:nvPr/>
        </p:nvPicPr>
        <p:blipFill>
          <a:blip r:embed="rId4"/>
          <a:stretch>
            <a:fillRect/>
          </a:stretch>
        </p:blipFill>
        <p:spPr>
          <a:xfrm>
            <a:off x="-377686" y="0"/>
            <a:ext cx="19580086" cy="10706100"/>
          </a:xfrm>
          <a:prstGeom prst="rect">
            <a:avLst/>
          </a:prstGeom>
        </p:spPr>
      </p:pic>
    </p:spTree>
    <p:extLst>
      <p:ext uri="{BB962C8B-B14F-4D97-AF65-F5344CB8AC3E}">
        <p14:creationId xmlns:p14="http://schemas.microsoft.com/office/powerpoint/2010/main" val="36213586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22211E"/>
        </a:solidFill>
        <a:effectLst/>
      </p:bgPr>
    </p:bg>
    <p:spTree>
      <p:nvGrpSpPr>
        <p:cNvPr id="1" name=""/>
        <p:cNvGrpSpPr/>
        <p:nvPr/>
      </p:nvGrpSpPr>
      <p:grpSpPr>
        <a:xfrm>
          <a:off x="0" y="0"/>
          <a:ext cx="0" cy="0"/>
          <a:chOff x="0" y="0"/>
          <a:chExt cx="0" cy="0"/>
        </a:xfrm>
      </p:grpSpPr>
      <p:sp>
        <p:nvSpPr>
          <p:cNvPr id="3" name="Freeform 3"/>
          <p:cNvSpPr/>
          <p:nvPr/>
        </p:nvSpPr>
        <p:spPr>
          <a:xfrm>
            <a:off x="7850751" y="-2824344"/>
            <a:ext cx="7793769" cy="7706089"/>
          </a:xfrm>
          <a:custGeom>
            <a:avLst/>
            <a:gdLst/>
            <a:ahLst/>
            <a:cxnLst/>
            <a:rect l="l" t="t" r="r" b="b"/>
            <a:pathLst>
              <a:path w="7793769" h="7706089">
                <a:moveTo>
                  <a:pt x="0" y="0"/>
                </a:moveTo>
                <a:lnTo>
                  <a:pt x="7793769" y="0"/>
                </a:lnTo>
                <a:lnTo>
                  <a:pt x="7793769" y="7706088"/>
                </a:lnTo>
                <a:lnTo>
                  <a:pt x="0" y="7706088"/>
                </a:lnTo>
                <a:lnTo>
                  <a:pt x="0" y="0"/>
                </a:lnTo>
                <a:close/>
              </a:path>
            </a:pathLst>
          </a:custGeom>
          <a:blipFill>
            <a:blip r:embed="rId2">
              <a:alphaModFix amt="16000"/>
              <a:extLst>
                <a:ext uri="{96DAC541-7B7A-43D3-8B79-37D633B846F1}">
                  <asvg:svgBlip xmlns:asvg="http://schemas.microsoft.com/office/drawing/2016/SVG/main" r:embed="rId3"/>
                </a:ext>
              </a:extLst>
            </a:blip>
            <a:stretch>
              <a:fillRect/>
            </a:stretch>
          </a:blipFill>
          <a:ln cap="sq">
            <a:noFill/>
            <a:prstDash val="solid"/>
            <a:miter/>
          </a:ln>
        </p:spPr>
      </p:sp>
      <p:sp>
        <p:nvSpPr>
          <p:cNvPr id="4" name="Freeform 4"/>
          <p:cNvSpPr/>
          <p:nvPr/>
        </p:nvSpPr>
        <p:spPr>
          <a:xfrm>
            <a:off x="-5384350" y="2773216"/>
            <a:ext cx="11102518" cy="10977615"/>
          </a:xfrm>
          <a:custGeom>
            <a:avLst/>
            <a:gdLst/>
            <a:ahLst/>
            <a:cxnLst/>
            <a:rect l="l" t="t" r="r" b="b"/>
            <a:pathLst>
              <a:path w="11102518" h="10977615">
                <a:moveTo>
                  <a:pt x="0" y="0"/>
                </a:moveTo>
                <a:lnTo>
                  <a:pt x="11102518" y="0"/>
                </a:lnTo>
                <a:lnTo>
                  <a:pt x="11102518" y="10977615"/>
                </a:lnTo>
                <a:lnTo>
                  <a:pt x="0" y="10977615"/>
                </a:lnTo>
                <a:lnTo>
                  <a:pt x="0" y="0"/>
                </a:lnTo>
                <a:close/>
              </a:path>
            </a:pathLst>
          </a:custGeom>
          <a:blipFill>
            <a:blip r:embed="rId2">
              <a:alphaModFix amt="16000"/>
              <a:extLst>
                <a:ext uri="{96DAC541-7B7A-43D3-8B79-37D633B846F1}">
                  <asvg:svgBlip xmlns:asvg="http://schemas.microsoft.com/office/drawing/2016/SVG/main" r:embed="rId3"/>
                </a:ext>
              </a:extLst>
            </a:blip>
            <a:stretch>
              <a:fillRect/>
            </a:stretch>
          </a:blipFill>
          <a:ln cap="sq">
            <a:noFill/>
            <a:prstDash val="solid"/>
            <a:miter/>
          </a:ln>
        </p:spPr>
      </p:sp>
      <p:sp>
        <p:nvSpPr>
          <p:cNvPr id="12" name="TextBox 29">
            <a:extLst>
              <a:ext uri="{FF2B5EF4-FFF2-40B4-BE49-F238E27FC236}">
                <a16:creationId xmlns:a16="http://schemas.microsoft.com/office/drawing/2014/main" id="{A87AC7AE-7DB7-4E7C-9039-BDBC4A623C09}"/>
              </a:ext>
            </a:extLst>
          </p:cNvPr>
          <p:cNvSpPr txBox="1"/>
          <p:nvPr/>
        </p:nvSpPr>
        <p:spPr>
          <a:xfrm>
            <a:off x="1" y="71461"/>
            <a:ext cx="18226974" cy="1015471"/>
          </a:xfrm>
          <a:prstGeom prst="rect">
            <a:avLst/>
          </a:prstGeom>
        </p:spPr>
        <p:txBody>
          <a:bodyPr wrap="square" lIns="0" tIns="0" rIns="0" bIns="0" rtlCol="0" anchor="t">
            <a:spAutoFit/>
          </a:bodyPr>
          <a:lstStyle/>
          <a:p>
            <a:pPr marL="0" lvl="0" indent="0" algn="ctr">
              <a:lnSpc>
                <a:spcPts val="8985"/>
              </a:lnSpc>
              <a:spcBef>
                <a:spcPct val="0"/>
              </a:spcBef>
            </a:pPr>
            <a:r>
              <a:rPr lang="en-US" sz="4800" spc="417" dirty="0">
                <a:solidFill>
                  <a:srgbClr val="FFFFFF"/>
                </a:solidFill>
                <a:latin typeface="Alata"/>
                <a:ea typeface="Alata"/>
                <a:cs typeface="Alata"/>
                <a:sym typeface="Alata"/>
              </a:rPr>
              <a:t>DIFFERENT LEVELS OF MANAGEMENT</a:t>
            </a:r>
          </a:p>
        </p:txBody>
      </p:sp>
      <p:pic>
        <p:nvPicPr>
          <p:cNvPr id="13" name="Picture 12">
            <a:extLst>
              <a:ext uri="{FF2B5EF4-FFF2-40B4-BE49-F238E27FC236}">
                <a16:creationId xmlns:a16="http://schemas.microsoft.com/office/drawing/2014/main" id="{70DBB10B-0C82-4A43-87D8-A8B24B3D3DC4}"/>
              </a:ext>
            </a:extLst>
          </p:cNvPr>
          <p:cNvPicPr>
            <a:picLocks noChangeAspect="1"/>
          </p:cNvPicPr>
          <p:nvPr/>
        </p:nvPicPr>
        <p:blipFill>
          <a:blip r:embed="rId4"/>
          <a:stretch>
            <a:fillRect/>
          </a:stretch>
        </p:blipFill>
        <p:spPr>
          <a:xfrm>
            <a:off x="533196" y="1838688"/>
            <a:ext cx="17160583" cy="7848599"/>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22211E"/>
        </a:solidFill>
        <a:effectLst/>
      </p:bgPr>
    </p:bg>
    <p:spTree>
      <p:nvGrpSpPr>
        <p:cNvPr id="1" name=""/>
        <p:cNvGrpSpPr/>
        <p:nvPr/>
      </p:nvGrpSpPr>
      <p:grpSpPr>
        <a:xfrm>
          <a:off x="0" y="0"/>
          <a:ext cx="0" cy="0"/>
          <a:chOff x="0" y="0"/>
          <a:chExt cx="0" cy="0"/>
        </a:xfrm>
      </p:grpSpPr>
      <p:sp>
        <p:nvSpPr>
          <p:cNvPr id="3" name="Freeform 3"/>
          <p:cNvSpPr/>
          <p:nvPr/>
        </p:nvSpPr>
        <p:spPr>
          <a:xfrm>
            <a:off x="14965679" y="-3084423"/>
            <a:ext cx="9086407" cy="9109312"/>
          </a:xfrm>
          <a:custGeom>
            <a:avLst/>
            <a:gdLst/>
            <a:ahLst/>
            <a:cxnLst/>
            <a:rect l="l" t="t" r="r" b="b"/>
            <a:pathLst>
              <a:path w="9212958" h="9109312">
                <a:moveTo>
                  <a:pt x="0" y="0"/>
                </a:moveTo>
                <a:lnTo>
                  <a:pt x="9212958" y="0"/>
                </a:lnTo>
                <a:lnTo>
                  <a:pt x="9212958" y="9109312"/>
                </a:lnTo>
                <a:lnTo>
                  <a:pt x="0" y="9109312"/>
                </a:lnTo>
                <a:lnTo>
                  <a:pt x="0" y="0"/>
                </a:lnTo>
                <a:close/>
              </a:path>
            </a:pathLst>
          </a:custGeom>
          <a:blipFill>
            <a:blip r:embed="rId2">
              <a:alphaModFix amt="20999"/>
              <a:extLst>
                <a:ext uri="{96DAC541-7B7A-43D3-8B79-37D633B846F1}">
                  <asvg:svgBlip xmlns:asvg="http://schemas.microsoft.com/office/drawing/2016/SVG/main" r:embed="rId3"/>
                </a:ext>
              </a:extLst>
            </a:blip>
            <a:stretch>
              <a:fillRect/>
            </a:stretch>
          </a:blipFill>
          <a:ln cap="sq">
            <a:noFill/>
            <a:prstDash val="solid"/>
            <a:miter/>
          </a:ln>
        </p:spPr>
      </p:sp>
      <p:pic>
        <p:nvPicPr>
          <p:cNvPr id="13314" name="Picture 2">
            <a:extLst>
              <a:ext uri="{FF2B5EF4-FFF2-40B4-BE49-F238E27FC236}">
                <a16:creationId xmlns:a16="http://schemas.microsoft.com/office/drawing/2014/main" id="{3511A47C-FC67-47D6-8EF8-ACC281842E2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8288000" cy="10287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49054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22211E"/>
        </a:solidFill>
        <a:effectLst/>
      </p:bgPr>
    </p:bg>
    <p:spTree>
      <p:nvGrpSpPr>
        <p:cNvPr id="1" name=""/>
        <p:cNvGrpSpPr/>
        <p:nvPr/>
      </p:nvGrpSpPr>
      <p:grpSpPr>
        <a:xfrm>
          <a:off x="0" y="0"/>
          <a:ext cx="0" cy="0"/>
          <a:chOff x="0" y="0"/>
          <a:chExt cx="0" cy="0"/>
        </a:xfrm>
      </p:grpSpPr>
      <p:sp>
        <p:nvSpPr>
          <p:cNvPr id="3" name="Freeform 3"/>
          <p:cNvSpPr/>
          <p:nvPr/>
        </p:nvSpPr>
        <p:spPr>
          <a:xfrm>
            <a:off x="14839129" y="-3084423"/>
            <a:ext cx="9212958" cy="9109312"/>
          </a:xfrm>
          <a:custGeom>
            <a:avLst/>
            <a:gdLst/>
            <a:ahLst/>
            <a:cxnLst/>
            <a:rect l="l" t="t" r="r" b="b"/>
            <a:pathLst>
              <a:path w="9212958" h="9109312">
                <a:moveTo>
                  <a:pt x="0" y="0"/>
                </a:moveTo>
                <a:lnTo>
                  <a:pt x="9212958" y="0"/>
                </a:lnTo>
                <a:lnTo>
                  <a:pt x="9212958" y="9109312"/>
                </a:lnTo>
                <a:lnTo>
                  <a:pt x="0" y="9109312"/>
                </a:lnTo>
                <a:lnTo>
                  <a:pt x="0" y="0"/>
                </a:lnTo>
                <a:close/>
              </a:path>
            </a:pathLst>
          </a:custGeom>
          <a:blipFill>
            <a:blip r:embed="rId2">
              <a:alphaModFix amt="20999"/>
              <a:extLst>
                <a:ext uri="{96DAC541-7B7A-43D3-8B79-37D633B846F1}">
                  <asvg:svgBlip xmlns:asvg="http://schemas.microsoft.com/office/drawing/2016/SVG/main" r:embed="rId3"/>
                </a:ext>
              </a:extLst>
            </a:blip>
            <a:stretch>
              <a:fillRect/>
            </a:stretch>
          </a:blipFill>
          <a:ln cap="sq">
            <a:noFill/>
            <a:prstDash val="solid"/>
            <a:miter/>
          </a:ln>
        </p:spPr>
      </p:sp>
      <p:sp>
        <p:nvSpPr>
          <p:cNvPr id="6" name="TextBox 6">
            <a:extLst>
              <a:ext uri="{FF2B5EF4-FFF2-40B4-BE49-F238E27FC236}">
                <a16:creationId xmlns:a16="http://schemas.microsoft.com/office/drawing/2014/main" id="{3FF11F23-D50B-4F93-A27F-FCB31F614C42}"/>
              </a:ext>
            </a:extLst>
          </p:cNvPr>
          <p:cNvSpPr txBox="1"/>
          <p:nvPr/>
        </p:nvSpPr>
        <p:spPr>
          <a:xfrm>
            <a:off x="609601" y="3394195"/>
            <a:ext cx="7315199" cy="6155531"/>
          </a:xfrm>
          <a:prstGeom prst="rect">
            <a:avLst/>
          </a:prstGeom>
        </p:spPr>
        <p:txBody>
          <a:bodyPr wrap="square" lIns="0" tIns="0" rIns="0" bIns="0" rtlCol="0" anchor="t">
            <a:spAutoFit/>
          </a:bodyPr>
          <a:lstStyle/>
          <a:p>
            <a:pPr algn="l">
              <a:spcBef>
                <a:spcPct val="0"/>
              </a:spcBef>
            </a:pPr>
            <a:r>
              <a:rPr lang="en-US" sz="4000" spc="200" dirty="0">
                <a:solidFill>
                  <a:srgbClr val="FFFFFF"/>
                </a:solidFill>
                <a:latin typeface="Glacial Indifference"/>
                <a:ea typeface="Glacial Indifference"/>
                <a:cs typeface="Glacial Indifference"/>
                <a:sym typeface="Glacial Indifference"/>
              </a:rPr>
              <a:t>controlling in management ensures there is no deviation from the plan and that, performance standards are met.</a:t>
            </a:r>
          </a:p>
          <a:p>
            <a:pPr algn="l">
              <a:spcBef>
                <a:spcPct val="0"/>
              </a:spcBef>
            </a:pPr>
            <a:r>
              <a:rPr lang="en-US" sz="4000" spc="200" dirty="0">
                <a:solidFill>
                  <a:srgbClr val="FFFFFF"/>
                </a:solidFill>
                <a:latin typeface="Glacial Indifference"/>
                <a:ea typeface="Glacial Indifference"/>
                <a:cs typeface="Glacial Indifference"/>
                <a:sym typeface="Glacial Indifference"/>
              </a:rPr>
              <a:t>With the right type of control and action, the business manager can ensure adequate progress in a consistent way. </a:t>
            </a:r>
          </a:p>
        </p:txBody>
      </p:sp>
      <p:sp>
        <p:nvSpPr>
          <p:cNvPr id="7" name="TextBox 7">
            <a:extLst>
              <a:ext uri="{FF2B5EF4-FFF2-40B4-BE49-F238E27FC236}">
                <a16:creationId xmlns:a16="http://schemas.microsoft.com/office/drawing/2014/main" id="{8C40428E-4D10-4949-8C4D-B5B4F60794FC}"/>
              </a:ext>
            </a:extLst>
          </p:cNvPr>
          <p:cNvSpPr txBox="1"/>
          <p:nvPr/>
        </p:nvSpPr>
        <p:spPr>
          <a:xfrm>
            <a:off x="609600" y="1943100"/>
            <a:ext cx="6349525" cy="1095795"/>
          </a:xfrm>
          <a:prstGeom prst="rect">
            <a:avLst/>
          </a:prstGeom>
        </p:spPr>
        <p:txBody>
          <a:bodyPr lIns="0" tIns="0" rIns="0" bIns="0" rtlCol="0" anchor="t">
            <a:spAutoFit/>
          </a:bodyPr>
          <a:lstStyle/>
          <a:p>
            <a:pPr marL="0" lvl="0" indent="0" algn="l">
              <a:lnSpc>
                <a:spcPts val="8985"/>
              </a:lnSpc>
              <a:spcBef>
                <a:spcPct val="0"/>
              </a:spcBef>
            </a:pPr>
            <a:r>
              <a:rPr lang="en-US" sz="6417" spc="417" dirty="0">
                <a:solidFill>
                  <a:srgbClr val="FFFFFF"/>
                </a:solidFill>
                <a:latin typeface="Alata"/>
                <a:ea typeface="Alata"/>
                <a:cs typeface="Alata"/>
                <a:sym typeface="Alata"/>
              </a:rPr>
              <a:t>Definition</a:t>
            </a:r>
          </a:p>
        </p:txBody>
      </p:sp>
      <p:sp>
        <p:nvSpPr>
          <p:cNvPr id="8" name="TextBox 7">
            <a:extLst>
              <a:ext uri="{FF2B5EF4-FFF2-40B4-BE49-F238E27FC236}">
                <a16:creationId xmlns:a16="http://schemas.microsoft.com/office/drawing/2014/main" id="{7C5814A0-B9AF-43A3-BE47-23328BB638C3}"/>
              </a:ext>
            </a:extLst>
          </p:cNvPr>
          <p:cNvSpPr txBox="1"/>
          <p:nvPr/>
        </p:nvSpPr>
        <p:spPr>
          <a:xfrm>
            <a:off x="0" y="129378"/>
            <a:ext cx="18288000" cy="1095795"/>
          </a:xfrm>
          <a:prstGeom prst="rect">
            <a:avLst/>
          </a:prstGeom>
        </p:spPr>
        <p:txBody>
          <a:bodyPr wrap="square" lIns="0" tIns="0" rIns="0" bIns="0" rtlCol="0" anchor="t">
            <a:spAutoFit/>
          </a:bodyPr>
          <a:lstStyle/>
          <a:p>
            <a:pPr marL="0" lvl="0" indent="0" algn="ctr">
              <a:lnSpc>
                <a:spcPts val="8985"/>
              </a:lnSpc>
              <a:spcBef>
                <a:spcPct val="0"/>
              </a:spcBef>
            </a:pPr>
            <a:r>
              <a:rPr lang="en-US" sz="6417" spc="417" dirty="0">
                <a:solidFill>
                  <a:srgbClr val="FFFFFF"/>
                </a:solidFill>
                <a:latin typeface="Alata"/>
                <a:ea typeface="Alata"/>
                <a:cs typeface="Alata"/>
                <a:sym typeface="Alata"/>
              </a:rPr>
              <a:t>Controlling</a:t>
            </a:r>
          </a:p>
        </p:txBody>
      </p:sp>
      <p:pic>
        <p:nvPicPr>
          <p:cNvPr id="14338" name="Picture 2" descr="Controlling – A Function of Management">
            <a:extLst>
              <a:ext uri="{FF2B5EF4-FFF2-40B4-BE49-F238E27FC236}">
                <a16:creationId xmlns:a16="http://schemas.microsoft.com/office/drawing/2014/main" id="{C6CE6270-A8B6-4076-9658-D37F92E8618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7647" b="9112"/>
          <a:stretch/>
        </p:blipFill>
        <p:spPr bwMode="auto">
          <a:xfrm>
            <a:off x="8008369" y="2375373"/>
            <a:ext cx="9670030" cy="68829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43238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22211E"/>
        </a:solidFill>
        <a:effectLst/>
      </p:bgPr>
    </p:bg>
    <p:spTree>
      <p:nvGrpSpPr>
        <p:cNvPr id="1" name=""/>
        <p:cNvGrpSpPr/>
        <p:nvPr/>
      </p:nvGrpSpPr>
      <p:grpSpPr>
        <a:xfrm>
          <a:off x="0" y="0"/>
          <a:ext cx="0" cy="0"/>
          <a:chOff x="0" y="0"/>
          <a:chExt cx="0" cy="0"/>
        </a:xfrm>
      </p:grpSpPr>
      <p:sp>
        <p:nvSpPr>
          <p:cNvPr id="3" name="Freeform 3"/>
          <p:cNvSpPr/>
          <p:nvPr/>
        </p:nvSpPr>
        <p:spPr>
          <a:xfrm>
            <a:off x="14839129" y="-3084423"/>
            <a:ext cx="9212958" cy="9109312"/>
          </a:xfrm>
          <a:custGeom>
            <a:avLst/>
            <a:gdLst/>
            <a:ahLst/>
            <a:cxnLst/>
            <a:rect l="l" t="t" r="r" b="b"/>
            <a:pathLst>
              <a:path w="9212958" h="9109312">
                <a:moveTo>
                  <a:pt x="0" y="0"/>
                </a:moveTo>
                <a:lnTo>
                  <a:pt x="9212958" y="0"/>
                </a:lnTo>
                <a:lnTo>
                  <a:pt x="9212958" y="9109312"/>
                </a:lnTo>
                <a:lnTo>
                  <a:pt x="0" y="9109312"/>
                </a:lnTo>
                <a:lnTo>
                  <a:pt x="0" y="0"/>
                </a:lnTo>
                <a:close/>
              </a:path>
            </a:pathLst>
          </a:custGeom>
          <a:blipFill>
            <a:blip r:embed="rId2">
              <a:alphaModFix amt="20999"/>
              <a:extLst>
                <a:ext uri="{96DAC541-7B7A-43D3-8B79-37D633B846F1}">
                  <asvg:svgBlip xmlns:asvg="http://schemas.microsoft.com/office/drawing/2016/SVG/main" r:embed="rId3"/>
                </a:ext>
              </a:extLst>
            </a:blip>
            <a:stretch>
              <a:fillRect/>
            </a:stretch>
          </a:blipFill>
          <a:ln cap="sq">
            <a:noFill/>
            <a:prstDash val="solid"/>
            <a:miter/>
          </a:ln>
        </p:spPr>
      </p:sp>
      <p:pic>
        <p:nvPicPr>
          <p:cNvPr id="15362" name="Picture 2" descr="Control, Controlling - Process, Techniques, Importance - BBA|mantra">
            <a:extLst>
              <a:ext uri="{FF2B5EF4-FFF2-40B4-BE49-F238E27FC236}">
                <a16:creationId xmlns:a16="http://schemas.microsoft.com/office/drawing/2014/main" id="{8ED886CF-8D46-43BC-BD76-4D2CBAEE91C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8288000" cy="10287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89238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22211E"/>
        </a:solidFill>
        <a:effectLst/>
      </p:bgPr>
    </p:bg>
    <p:spTree>
      <p:nvGrpSpPr>
        <p:cNvPr id="1" name=""/>
        <p:cNvGrpSpPr/>
        <p:nvPr/>
      </p:nvGrpSpPr>
      <p:grpSpPr>
        <a:xfrm>
          <a:off x="0" y="0"/>
          <a:ext cx="0" cy="0"/>
          <a:chOff x="0" y="0"/>
          <a:chExt cx="0" cy="0"/>
        </a:xfrm>
      </p:grpSpPr>
      <p:sp>
        <p:nvSpPr>
          <p:cNvPr id="3" name="Freeform 3"/>
          <p:cNvSpPr/>
          <p:nvPr/>
        </p:nvSpPr>
        <p:spPr>
          <a:xfrm>
            <a:off x="14839129" y="-3084423"/>
            <a:ext cx="9212958" cy="9109312"/>
          </a:xfrm>
          <a:custGeom>
            <a:avLst/>
            <a:gdLst/>
            <a:ahLst/>
            <a:cxnLst/>
            <a:rect l="l" t="t" r="r" b="b"/>
            <a:pathLst>
              <a:path w="9212958" h="9109312">
                <a:moveTo>
                  <a:pt x="0" y="0"/>
                </a:moveTo>
                <a:lnTo>
                  <a:pt x="9212958" y="0"/>
                </a:lnTo>
                <a:lnTo>
                  <a:pt x="9212958" y="9109312"/>
                </a:lnTo>
                <a:lnTo>
                  <a:pt x="0" y="9109312"/>
                </a:lnTo>
                <a:lnTo>
                  <a:pt x="0" y="0"/>
                </a:lnTo>
                <a:close/>
              </a:path>
            </a:pathLst>
          </a:custGeom>
          <a:blipFill>
            <a:blip r:embed="rId2">
              <a:alphaModFix amt="20999"/>
              <a:extLst>
                <a:ext uri="{96DAC541-7B7A-43D3-8B79-37D633B846F1}">
                  <asvg:svgBlip xmlns:asvg="http://schemas.microsoft.com/office/drawing/2016/SVG/main" r:embed="rId3"/>
                </a:ext>
              </a:extLst>
            </a:blip>
            <a:stretch>
              <a:fillRect/>
            </a:stretch>
          </a:blipFill>
          <a:ln cap="sq">
            <a:noFill/>
            <a:prstDash val="solid"/>
            <a:miter/>
          </a:ln>
        </p:spPr>
      </p:sp>
      <p:pic>
        <p:nvPicPr>
          <p:cNvPr id="16388" name="Picture 4" descr="Techniques of Controlling">
            <a:extLst>
              <a:ext uri="{FF2B5EF4-FFF2-40B4-BE49-F238E27FC236}">
                <a16:creationId xmlns:a16="http://schemas.microsoft.com/office/drawing/2014/main" id="{66B1E94A-8828-4A06-985F-C7A25EA0C50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8288000" cy="10287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44928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22211E"/>
        </a:solidFill>
        <a:effectLst/>
      </p:bgPr>
    </p:bg>
    <p:spTree>
      <p:nvGrpSpPr>
        <p:cNvPr id="1" name=""/>
        <p:cNvGrpSpPr/>
        <p:nvPr/>
      </p:nvGrpSpPr>
      <p:grpSpPr>
        <a:xfrm>
          <a:off x="0" y="0"/>
          <a:ext cx="0" cy="0"/>
          <a:chOff x="0" y="0"/>
          <a:chExt cx="0" cy="0"/>
        </a:xfrm>
      </p:grpSpPr>
      <p:sp>
        <p:nvSpPr>
          <p:cNvPr id="3" name="Freeform 3"/>
          <p:cNvSpPr/>
          <p:nvPr/>
        </p:nvSpPr>
        <p:spPr>
          <a:xfrm>
            <a:off x="14839129" y="-3084423"/>
            <a:ext cx="9212958" cy="9109312"/>
          </a:xfrm>
          <a:custGeom>
            <a:avLst/>
            <a:gdLst/>
            <a:ahLst/>
            <a:cxnLst/>
            <a:rect l="l" t="t" r="r" b="b"/>
            <a:pathLst>
              <a:path w="9212958" h="9109312">
                <a:moveTo>
                  <a:pt x="0" y="0"/>
                </a:moveTo>
                <a:lnTo>
                  <a:pt x="9212958" y="0"/>
                </a:lnTo>
                <a:lnTo>
                  <a:pt x="9212958" y="9109312"/>
                </a:lnTo>
                <a:lnTo>
                  <a:pt x="0" y="9109312"/>
                </a:lnTo>
                <a:lnTo>
                  <a:pt x="0" y="0"/>
                </a:lnTo>
                <a:close/>
              </a:path>
            </a:pathLst>
          </a:custGeom>
          <a:blipFill>
            <a:blip r:embed="rId2">
              <a:alphaModFix amt="20999"/>
              <a:extLst>
                <a:ext uri="{96DAC541-7B7A-43D3-8B79-37D633B846F1}">
                  <asvg:svgBlip xmlns:asvg="http://schemas.microsoft.com/office/drawing/2016/SVG/main" r:embed="rId3"/>
                </a:ext>
              </a:extLst>
            </a:blip>
            <a:stretch>
              <a:fillRect/>
            </a:stretch>
          </a:blipFill>
          <a:ln cap="sq">
            <a:noFill/>
            <a:prstDash val="solid"/>
            <a:miter/>
          </a:ln>
        </p:spPr>
      </p:sp>
      <p:pic>
        <p:nvPicPr>
          <p:cNvPr id="17410" name="Picture 2" descr="Controlling in Management: Meaning, Nature, Importance and Limitations -  GeeksforGeeks">
            <a:extLst>
              <a:ext uri="{FF2B5EF4-FFF2-40B4-BE49-F238E27FC236}">
                <a16:creationId xmlns:a16="http://schemas.microsoft.com/office/drawing/2014/main" id="{09883ED4-A334-4F1F-8171-416B90DF639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8288000" cy="10287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2849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22211E"/>
        </a:solidFill>
        <a:effectLst/>
      </p:bgPr>
    </p:bg>
    <p:spTree>
      <p:nvGrpSpPr>
        <p:cNvPr id="1" name=""/>
        <p:cNvGrpSpPr/>
        <p:nvPr/>
      </p:nvGrpSpPr>
      <p:grpSpPr>
        <a:xfrm>
          <a:off x="0" y="0"/>
          <a:ext cx="0" cy="0"/>
          <a:chOff x="0" y="0"/>
          <a:chExt cx="0" cy="0"/>
        </a:xfrm>
      </p:grpSpPr>
      <p:sp>
        <p:nvSpPr>
          <p:cNvPr id="3" name="Freeform 3"/>
          <p:cNvSpPr/>
          <p:nvPr/>
        </p:nvSpPr>
        <p:spPr>
          <a:xfrm>
            <a:off x="14839129" y="-3084423"/>
            <a:ext cx="9212958" cy="9109312"/>
          </a:xfrm>
          <a:custGeom>
            <a:avLst/>
            <a:gdLst/>
            <a:ahLst/>
            <a:cxnLst/>
            <a:rect l="l" t="t" r="r" b="b"/>
            <a:pathLst>
              <a:path w="9212958" h="9109312">
                <a:moveTo>
                  <a:pt x="0" y="0"/>
                </a:moveTo>
                <a:lnTo>
                  <a:pt x="9212958" y="0"/>
                </a:lnTo>
                <a:lnTo>
                  <a:pt x="9212958" y="9109312"/>
                </a:lnTo>
                <a:lnTo>
                  <a:pt x="0" y="9109312"/>
                </a:lnTo>
                <a:lnTo>
                  <a:pt x="0" y="0"/>
                </a:lnTo>
                <a:close/>
              </a:path>
            </a:pathLst>
          </a:custGeom>
          <a:blipFill>
            <a:blip r:embed="rId2">
              <a:alphaModFix amt="20999"/>
              <a:extLst>
                <a:ext uri="{96DAC541-7B7A-43D3-8B79-37D633B846F1}">
                  <asvg:svgBlip xmlns:asvg="http://schemas.microsoft.com/office/drawing/2016/SVG/main" r:embed="rId3"/>
                </a:ext>
              </a:extLst>
            </a:blip>
            <a:stretch>
              <a:fillRect/>
            </a:stretch>
          </a:blipFill>
          <a:ln cap="sq">
            <a:noFill/>
            <a:prstDash val="solid"/>
            <a:miter/>
          </a:ln>
        </p:spPr>
      </p:sp>
      <p:pic>
        <p:nvPicPr>
          <p:cNvPr id="18434" name="Picture 2" descr="How Great Managers Motivate Their Employees">
            <a:extLst>
              <a:ext uri="{FF2B5EF4-FFF2-40B4-BE49-F238E27FC236}">
                <a16:creationId xmlns:a16="http://schemas.microsoft.com/office/drawing/2014/main" id="{EF4AE31E-3DC2-4040-9F5F-502DD7C376C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81643"/>
            <a:ext cx="18288000" cy="103686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82204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p:nvPr/>
        </p:nvSpPr>
        <p:spPr>
          <a:xfrm>
            <a:off x="14839129" y="-3084423"/>
            <a:ext cx="9212958" cy="9109312"/>
          </a:xfrm>
          <a:custGeom>
            <a:avLst/>
            <a:gdLst/>
            <a:ahLst/>
            <a:cxnLst/>
            <a:rect l="l" t="t" r="r" b="b"/>
            <a:pathLst>
              <a:path w="9212958" h="9109312">
                <a:moveTo>
                  <a:pt x="0" y="0"/>
                </a:moveTo>
                <a:lnTo>
                  <a:pt x="9212958" y="0"/>
                </a:lnTo>
                <a:lnTo>
                  <a:pt x="9212958" y="9109312"/>
                </a:lnTo>
                <a:lnTo>
                  <a:pt x="0" y="9109312"/>
                </a:lnTo>
                <a:lnTo>
                  <a:pt x="0" y="0"/>
                </a:lnTo>
                <a:close/>
              </a:path>
            </a:pathLst>
          </a:custGeom>
          <a:blipFill>
            <a:blip r:embed="rId2">
              <a:alphaModFix amt="20999"/>
              <a:extLst>
                <a:ext uri="{96DAC541-7B7A-43D3-8B79-37D633B846F1}">
                  <asvg:svgBlip xmlns:asvg="http://schemas.microsoft.com/office/drawing/2016/SVG/main" r:embed="rId3"/>
                </a:ext>
              </a:extLst>
            </a:blip>
            <a:stretch>
              <a:fillRect/>
            </a:stretch>
          </a:blipFill>
          <a:ln cap="sq">
            <a:noFill/>
            <a:prstDash val="solid"/>
            <a:miter/>
          </a:ln>
        </p:spPr>
      </p:sp>
      <p:pic>
        <p:nvPicPr>
          <p:cNvPr id="8" name="Picture 7">
            <a:extLst>
              <a:ext uri="{FF2B5EF4-FFF2-40B4-BE49-F238E27FC236}">
                <a16:creationId xmlns:a16="http://schemas.microsoft.com/office/drawing/2014/main" id="{3873447C-868A-41A8-9F33-FE1DBC21C329}"/>
              </a:ext>
            </a:extLst>
          </p:cNvPr>
          <p:cNvPicPr>
            <a:picLocks noChangeAspect="1"/>
          </p:cNvPicPr>
          <p:nvPr/>
        </p:nvPicPr>
        <p:blipFill>
          <a:blip r:embed="rId4"/>
          <a:stretch>
            <a:fillRect/>
          </a:stretch>
        </p:blipFill>
        <p:spPr>
          <a:xfrm>
            <a:off x="0" y="41530"/>
            <a:ext cx="18288000" cy="10245470"/>
          </a:xfrm>
          <a:prstGeom prst="rect">
            <a:avLst/>
          </a:prstGeom>
        </p:spPr>
      </p:pic>
    </p:spTree>
    <p:extLst>
      <p:ext uri="{BB962C8B-B14F-4D97-AF65-F5344CB8AC3E}">
        <p14:creationId xmlns:p14="http://schemas.microsoft.com/office/powerpoint/2010/main" val="4642693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22211E"/>
        </a:solidFill>
        <a:effectLst/>
      </p:bgPr>
    </p:bg>
    <p:spTree>
      <p:nvGrpSpPr>
        <p:cNvPr id="1" name=""/>
        <p:cNvGrpSpPr/>
        <p:nvPr/>
      </p:nvGrpSpPr>
      <p:grpSpPr>
        <a:xfrm>
          <a:off x="0" y="0"/>
          <a:ext cx="0" cy="0"/>
          <a:chOff x="0" y="0"/>
          <a:chExt cx="0" cy="0"/>
        </a:xfrm>
      </p:grpSpPr>
      <p:sp>
        <p:nvSpPr>
          <p:cNvPr id="3" name="Freeform 3"/>
          <p:cNvSpPr/>
          <p:nvPr/>
        </p:nvSpPr>
        <p:spPr>
          <a:xfrm>
            <a:off x="14839129" y="-3084423"/>
            <a:ext cx="9212958" cy="9109312"/>
          </a:xfrm>
          <a:custGeom>
            <a:avLst/>
            <a:gdLst/>
            <a:ahLst/>
            <a:cxnLst/>
            <a:rect l="l" t="t" r="r" b="b"/>
            <a:pathLst>
              <a:path w="9212958" h="9109312">
                <a:moveTo>
                  <a:pt x="0" y="0"/>
                </a:moveTo>
                <a:lnTo>
                  <a:pt x="9212958" y="0"/>
                </a:lnTo>
                <a:lnTo>
                  <a:pt x="9212958" y="9109312"/>
                </a:lnTo>
                <a:lnTo>
                  <a:pt x="0" y="9109312"/>
                </a:lnTo>
                <a:lnTo>
                  <a:pt x="0" y="0"/>
                </a:lnTo>
                <a:close/>
              </a:path>
            </a:pathLst>
          </a:custGeom>
          <a:blipFill>
            <a:blip r:embed="rId2">
              <a:alphaModFix amt="20999"/>
              <a:extLst>
                <a:ext uri="{96DAC541-7B7A-43D3-8B79-37D633B846F1}">
                  <asvg:svgBlip xmlns:asvg="http://schemas.microsoft.com/office/drawing/2016/SVG/main" r:embed="rId3"/>
                </a:ext>
              </a:extLst>
            </a:blip>
            <a:stretch>
              <a:fillRect/>
            </a:stretch>
          </a:blipFill>
          <a:ln cap="sq">
            <a:noFill/>
            <a:prstDash val="solid"/>
            <a:miter/>
          </a:ln>
        </p:spPr>
      </p:sp>
      <p:pic>
        <p:nvPicPr>
          <p:cNvPr id="20482" name="Picture 2" descr="11 Types of Motivation: What They Are &amp; How to Use Them 2020">
            <a:extLst>
              <a:ext uri="{FF2B5EF4-FFF2-40B4-BE49-F238E27FC236}">
                <a16:creationId xmlns:a16="http://schemas.microsoft.com/office/drawing/2014/main" id="{45149E28-11F5-422D-9858-57132157DFC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 y="1562100"/>
            <a:ext cx="17068800" cy="87249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BD0D1346-8ED8-4B9A-8BDA-B6FBCBE4AE33}"/>
              </a:ext>
            </a:extLst>
          </p:cNvPr>
          <p:cNvSpPr txBox="1"/>
          <p:nvPr/>
        </p:nvSpPr>
        <p:spPr>
          <a:xfrm>
            <a:off x="0" y="129378"/>
            <a:ext cx="18288000" cy="1034257"/>
          </a:xfrm>
          <a:prstGeom prst="rect">
            <a:avLst/>
          </a:prstGeom>
        </p:spPr>
        <p:txBody>
          <a:bodyPr wrap="square" lIns="0" tIns="0" rIns="0" bIns="0" rtlCol="0" anchor="t">
            <a:spAutoFit/>
          </a:bodyPr>
          <a:lstStyle/>
          <a:p>
            <a:pPr marL="0" lvl="0" indent="0" algn="ctr">
              <a:lnSpc>
                <a:spcPts val="8985"/>
              </a:lnSpc>
              <a:spcBef>
                <a:spcPct val="0"/>
              </a:spcBef>
            </a:pPr>
            <a:r>
              <a:rPr lang="en-US" sz="5400" spc="417" dirty="0">
                <a:solidFill>
                  <a:srgbClr val="FFFFFF"/>
                </a:solidFill>
                <a:latin typeface="Alata"/>
                <a:ea typeface="Alata"/>
                <a:cs typeface="Alata"/>
                <a:sym typeface="Alata"/>
              </a:rPr>
              <a:t>TYPES OF MOTIVATION: BASED UPON REWARDS</a:t>
            </a:r>
          </a:p>
        </p:txBody>
      </p:sp>
    </p:spTree>
    <p:extLst>
      <p:ext uri="{BB962C8B-B14F-4D97-AF65-F5344CB8AC3E}">
        <p14:creationId xmlns:p14="http://schemas.microsoft.com/office/powerpoint/2010/main" val="17367158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Freeform 2"/>
          <p:cNvSpPr/>
          <p:nvPr/>
        </p:nvSpPr>
        <p:spPr>
          <a:xfrm rot="-8223014">
            <a:off x="10390308" y="-6185338"/>
            <a:ext cx="10128448" cy="10895890"/>
          </a:xfrm>
          <a:custGeom>
            <a:avLst/>
            <a:gdLst/>
            <a:ahLst/>
            <a:cxnLst/>
            <a:rect l="l" t="t" r="r" b="b"/>
            <a:pathLst>
              <a:path w="10128448" h="10895890">
                <a:moveTo>
                  <a:pt x="0" y="0"/>
                </a:moveTo>
                <a:lnTo>
                  <a:pt x="10128448" y="0"/>
                </a:lnTo>
                <a:lnTo>
                  <a:pt x="10128448" y="10895890"/>
                </a:lnTo>
                <a:lnTo>
                  <a:pt x="0" y="10895890"/>
                </a:lnTo>
                <a:lnTo>
                  <a:pt x="0" y="0"/>
                </a:lnTo>
                <a:close/>
              </a:path>
            </a:pathLst>
          </a:custGeom>
          <a:blipFill>
            <a:blip r:embed="rId2"/>
            <a:stretch>
              <a:fillRect l="-157" r="-157"/>
            </a:stretch>
          </a:blipFill>
        </p:spPr>
      </p:sp>
      <p:sp>
        <p:nvSpPr>
          <p:cNvPr id="10" name="Freeform 10"/>
          <p:cNvSpPr/>
          <p:nvPr/>
        </p:nvSpPr>
        <p:spPr>
          <a:xfrm>
            <a:off x="7268338" y="1149815"/>
            <a:ext cx="767433" cy="650410"/>
          </a:xfrm>
          <a:custGeom>
            <a:avLst/>
            <a:gdLst/>
            <a:ahLst/>
            <a:cxnLst/>
            <a:rect l="l" t="t" r="r" b="b"/>
            <a:pathLst>
              <a:path w="650410" h="650410">
                <a:moveTo>
                  <a:pt x="0" y="0"/>
                </a:moveTo>
                <a:lnTo>
                  <a:pt x="650411" y="0"/>
                </a:lnTo>
                <a:lnTo>
                  <a:pt x="650411" y="650411"/>
                </a:lnTo>
                <a:lnTo>
                  <a:pt x="0" y="65041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3" name="TextBox 13"/>
          <p:cNvSpPr txBox="1"/>
          <p:nvPr/>
        </p:nvSpPr>
        <p:spPr>
          <a:xfrm>
            <a:off x="0" y="38100"/>
            <a:ext cx="6746169" cy="1692771"/>
          </a:xfrm>
          <a:prstGeom prst="rect">
            <a:avLst/>
          </a:prstGeom>
        </p:spPr>
        <p:txBody>
          <a:bodyPr wrap="square" lIns="0" tIns="0" rIns="0" bIns="0" rtlCol="0" anchor="t">
            <a:spAutoFit/>
          </a:bodyPr>
          <a:lstStyle/>
          <a:p>
            <a:pPr algn="ctr">
              <a:lnSpc>
                <a:spcPts val="6600"/>
              </a:lnSpc>
            </a:pPr>
            <a:r>
              <a:rPr lang="en-US" sz="6000">
                <a:solidFill>
                  <a:srgbClr val="FBF9F1"/>
                </a:solidFill>
                <a:latin typeface="Times New Roman" panose="02020603050405020304" pitchFamily="18" charset="0"/>
                <a:ea typeface="Poppins Bold"/>
                <a:cs typeface="Times New Roman" panose="02020603050405020304" pitchFamily="18" charset="0"/>
                <a:sym typeface="Poppins Bold"/>
              </a:rPr>
              <a:t>Approaches to Management</a:t>
            </a:r>
            <a:endParaRPr lang="en-US" sz="6000" dirty="0">
              <a:solidFill>
                <a:srgbClr val="FBF9F1"/>
              </a:solidFill>
              <a:latin typeface="Times New Roman" panose="02020603050405020304" pitchFamily="18" charset="0"/>
              <a:ea typeface="Poppins Bold"/>
              <a:cs typeface="Times New Roman" panose="02020603050405020304" pitchFamily="18" charset="0"/>
              <a:sym typeface="Poppins Bold"/>
            </a:endParaRPr>
          </a:p>
        </p:txBody>
      </p:sp>
      <p:sp>
        <p:nvSpPr>
          <p:cNvPr id="25" name="TextBox 24">
            <a:extLst>
              <a:ext uri="{FF2B5EF4-FFF2-40B4-BE49-F238E27FC236}">
                <a16:creationId xmlns:a16="http://schemas.microsoft.com/office/drawing/2014/main" id="{76EB0C46-052F-4C5E-BD3C-17B5371D5DA7}"/>
              </a:ext>
            </a:extLst>
          </p:cNvPr>
          <p:cNvSpPr txBox="1"/>
          <p:nvPr/>
        </p:nvSpPr>
        <p:spPr>
          <a:xfrm>
            <a:off x="571500" y="2324100"/>
            <a:ext cx="17145000" cy="7294305"/>
          </a:xfrm>
          <a:prstGeom prst="rect">
            <a:avLst/>
          </a:prstGeom>
          <a:noFill/>
        </p:spPr>
        <p:txBody>
          <a:bodyPr wrap="square">
            <a:spAutoFit/>
          </a:bodyPr>
          <a:lstStyle/>
          <a:p>
            <a:r>
              <a:rPr lang="en-US" sz="3600" dirty="0">
                <a:solidFill>
                  <a:schemeClr val="bg1"/>
                </a:solidFill>
              </a:rPr>
              <a:t>Classical Approach:</a:t>
            </a:r>
          </a:p>
          <a:p>
            <a:endParaRPr lang="en-US" sz="3600" dirty="0">
              <a:solidFill>
                <a:schemeClr val="bg1"/>
              </a:solidFill>
            </a:endParaRPr>
          </a:p>
          <a:p>
            <a:pPr marL="571500" indent="-571500">
              <a:buFont typeface="Arial" panose="020B0604020202020204" pitchFamily="34" charset="0"/>
              <a:buChar char="•"/>
            </a:pPr>
            <a:r>
              <a:rPr lang="en-US" sz="3600" b="1" dirty="0">
                <a:solidFill>
                  <a:schemeClr val="bg1"/>
                </a:solidFill>
                <a:latin typeface="Times New Roman" panose="02020603050405020304" pitchFamily="18" charset="0"/>
                <a:cs typeface="Times New Roman" panose="02020603050405020304" pitchFamily="18" charset="0"/>
              </a:rPr>
              <a:t>Scientific Management</a:t>
            </a:r>
            <a:r>
              <a:rPr lang="en-US" sz="3600" dirty="0">
                <a:solidFill>
                  <a:schemeClr val="bg1"/>
                </a:solidFill>
                <a:latin typeface="Times New Roman" panose="02020603050405020304" pitchFamily="18" charset="0"/>
                <a:cs typeface="Times New Roman" panose="02020603050405020304" pitchFamily="18" charset="0"/>
              </a:rPr>
              <a:t>: Developed by Frederick Taylor, this approach emphasizes efficiency and productivity through the scientific study of work methods and the establishment of standard procedures.</a:t>
            </a:r>
          </a:p>
          <a:p>
            <a:pPr marL="571500" indent="-571500">
              <a:buFont typeface="Arial" panose="020B0604020202020204" pitchFamily="34" charset="0"/>
              <a:buChar char="•"/>
            </a:pPr>
            <a:endParaRPr lang="en-US" sz="3600" dirty="0">
              <a:solidFill>
                <a:schemeClr val="bg1"/>
              </a:solidFill>
              <a:latin typeface="Times New Roman" panose="02020603050405020304" pitchFamily="18" charset="0"/>
              <a:cs typeface="Times New Roman" panose="02020603050405020304" pitchFamily="18" charset="0"/>
            </a:endParaRPr>
          </a:p>
          <a:p>
            <a:pPr marL="571500" indent="-571500">
              <a:buFont typeface="Arial" panose="020B0604020202020204" pitchFamily="34" charset="0"/>
              <a:buChar char="•"/>
            </a:pPr>
            <a:r>
              <a:rPr lang="en-US" sz="3600" b="1" dirty="0">
                <a:solidFill>
                  <a:schemeClr val="bg1"/>
                </a:solidFill>
                <a:latin typeface="Times New Roman" panose="02020603050405020304" pitchFamily="18" charset="0"/>
                <a:cs typeface="Times New Roman" panose="02020603050405020304" pitchFamily="18" charset="0"/>
              </a:rPr>
              <a:t>Administrative Management</a:t>
            </a:r>
            <a:r>
              <a:rPr lang="en-US" sz="3600" dirty="0">
                <a:solidFill>
                  <a:schemeClr val="bg1"/>
                </a:solidFill>
                <a:latin typeface="Times New Roman" panose="02020603050405020304" pitchFamily="18" charset="0"/>
                <a:cs typeface="Times New Roman" panose="02020603050405020304" pitchFamily="18" charset="0"/>
              </a:rPr>
              <a:t>: Proposed by Henri Fayol, this approach focuses on the functions of management and the principles that can improve managerial effectiveness, such as division of work, authority, and unity of command.</a:t>
            </a:r>
          </a:p>
          <a:p>
            <a:pPr marL="571500" indent="-571500">
              <a:buFont typeface="Arial" panose="020B0604020202020204" pitchFamily="34" charset="0"/>
              <a:buChar char="•"/>
            </a:pPr>
            <a:endParaRPr lang="en-US" sz="3600" dirty="0">
              <a:solidFill>
                <a:schemeClr val="bg1"/>
              </a:solidFill>
              <a:latin typeface="Times New Roman" panose="02020603050405020304" pitchFamily="18" charset="0"/>
              <a:cs typeface="Times New Roman" panose="02020603050405020304" pitchFamily="18" charset="0"/>
            </a:endParaRPr>
          </a:p>
          <a:p>
            <a:pPr marL="571500" indent="-571500">
              <a:buFont typeface="Arial" panose="020B0604020202020204" pitchFamily="34" charset="0"/>
              <a:buChar char="•"/>
            </a:pPr>
            <a:r>
              <a:rPr lang="en-US" sz="3600" b="1" dirty="0">
                <a:solidFill>
                  <a:schemeClr val="bg1"/>
                </a:solidFill>
                <a:latin typeface="Times New Roman" panose="02020603050405020304" pitchFamily="18" charset="0"/>
                <a:cs typeface="Times New Roman" panose="02020603050405020304" pitchFamily="18" charset="0"/>
              </a:rPr>
              <a:t>Bureaucratic Management</a:t>
            </a:r>
            <a:r>
              <a:rPr lang="en-US" sz="3600" dirty="0">
                <a:solidFill>
                  <a:schemeClr val="bg1"/>
                </a:solidFill>
                <a:latin typeface="Times New Roman" panose="02020603050405020304" pitchFamily="18" charset="0"/>
                <a:cs typeface="Times New Roman" panose="02020603050405020304" pitchFamily="18" charset="0"/>
              </a:rPr>
              <a:t>: Introduced by Max Weber, this approach highlights the importance of a formal organizational structure with clear rules and procedures to ensure efficiency and effectiveness.</a:t>
            </a:r>
            <a:endParaRPr lang="en-IN" sz="3600" dirty="0">
              <a:solidFill>
                <a:schemeClr val="bg1"/>
              </a:solidFill>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Freeform 2"/>
          <p:cNvSpPr/>
          <p:nvPr/>
        </p:nvSpPr>
        <p:spPr>
          <a:xfrm rot="-8223014">
            <a:off x="10390308" y="-6185338"/>
            <a:ext cx="10128448" cy="10895890"/>
          </a:xfrm>
          <a:custGeom>
            <a:avLst/>
            <a:gdLst/>
            <a:ahLst/>
            <a:cxnLst/>
            <a:rect l="l" t="t" r="r" b="b"/>
            <a:pathLst>
              <a:path w="10128448" h="10895890">
                <a:moveTo>
                  <a:pt x="0" y="0"/>
                </a:moveTo>
                <a:lnTo>
                  <a:pt x="10128448" y="0"/>
                </a:lnTo>
                <a:lnTo>
                  <a:pt x="10128448" y="10895890"/>
                </a:lnTo>
                <a:lnTo>
                  <a:pt x="0" y="10895890"/>
                </a:lnTo>
                <a:lnTo>
                  <a:pt x="0" y="0"/>
                </a:lnTo>
                <a:close/>
              </a:path>
            </a:pathLst>
          </a:custGeom>
          <a:blipFill>
            <a:blip r:embed="rId2"/>
            <a:stretch>
              <a:fillRect l="-157" r="-157"/>
            </a:stretch>
          </a:blipFill>
        </p:spPr>
      </p:sp>
      <p:sp>
        <p:nvSpPr>
          <p:cNvPr id="10" name="Freeform 10"/>
          <p:cNvSpPr/>
          <p:nvPr/>
        </p:nvSpPr>
        <p:spPr>
          <a:xfrm>
            <a:off x="7268338" y="1149815"/>
            <a:ext cx="767433" cy="650410"/>
          </a:xfrm>
          <a:custGeom>
            <a:avLst/>
            <a:gdLst/>
            <a:ahLst/>
            <a:cxnLst/>
            <a:rect l="l" t="t" r="r" b="b"/>
            <a:pathLst>
              <a:path w="650410" h="650410">
                <a:moveTo>
                  <a:pt x="0" y="0"/>
                </a:moveTo>
                <a:lnTo>
                  <a:pt x="650411" y="0"/>
                </a:lnTo>
                <a:lnTo>
                  <a:pt x="650411" y="650411"/>
                </a:lnTo>
                <a:lnTo>
                  <a:pt x="0" y="65041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3" name="TextBox 13"/>
          <p:cNvSpPr txBox="1"/>
          <p:nvPr/>
        </p:nvSpPr>
        <p:spPr>
          <a:xfrm>
            <a:off x="0" y="38100"/>
            <a:ext cx="6746169" cy="1692771"/>
          </a:xfrm>
          <a:prstGeom prst="rect">
            <a:avLst/>
          </a:prstGeom>
        </p:spPr>
        <p:txBody>
          <a:bodyPr wrap="square" lIns="0" tIns="0" rIns="0" bIns="0" rtlCol="0" anchor="t">
            <a:spAutoFit/>
          </a:bodyPr>
          <a:lstStyle/>
          <a:p>
            <a:pPr algn="ctr">
              <a:lnSpc>
                <a:spcPts val="6600"/>
              </a:lnSpc>
            </a:pPr>
            <a:r>
              <a:rPr lang="en-US" sz="6000" dirty="0">
                <a:solidFill>
                  <a:srgbClr val="FBF9F1"/>
                </a:solidFill>
                <a:latin typeface="Times New Roman" panose="02020603050405020304" pitchFamily="18" charset="0"/>
                <a:ea typeface="Poppins Bold"/>
                <a:cs typeface="Times New Roman" panose="02020603050405020304" pitchFamily="18" charset="0"/>
                <a:sym typeface="Poppins Bold"/>
              </a:rPr>
              <a:t>Approaches to Management</a:t>
            </a:r>
          </a:p>
        </p:txBody>
      </p:sp>
      <p:sp>
        <p:nvSpPr>
          <p:cNvPr id="25" name="TextBox 24">
            <a:extLst>
              <a:ext uri="{FF2B5EF4-FFF2-40B4-BE49-F238E27FC236}">
                <a16:creationId xmlns:a16="http://schemas.microsoft.com/office/drawing/2014/main" id="{76EB0C46-052F-4C5E-BD3C-17B5371D5DA7}"/>
              </a:ext>
            </a:extLst>
          </p:cNvPr>
          <p:cNvSpPr txBox="1"/>
          <p:nvPr/>
        </p:nvSpPr>
        <p:spPr>
          <a:xfrm>
            <a:off x="571500" y="2324100"/>
            <a:ext cx="17145000" cy="6186309"/>
          </a:xfrm>
          <a:prstGeom prst="rect">
            <a:avLst/>
          </a:prstGeom>
          <a:noFill/>
        </p:spPr>
        <p:txBody>
          <a:bodyPr wrap="square">
            <a:spAutoFit/>
          </a:bodyPr>
          <a:lstStyle/>
          <a:p>
            <a:r>
              <a:rPr lang="en-US" sz="4400" dirty="0">
                <a:solidFill>
                  <a:schemeClr val="bg1"/>
                </a:solidFill>
                <a:latin typeface="Times New Roman" panose="02020603050405020304" pitchFamily="18" charset="0"/>
                <a:cs typeface="Times New Roman" panose="02020603050405020304" pitchFamily="18" charset="0"/>
              </a:rPr>
              <a:t>Behavioral Approach:</a:t>
            </a:r>
          </a:p>
          <a:p>
            <a:endParaRPr lang="en-US" sz="4400" dirty="0">
              <a:solidFill>
                <a:schemeClr val="bg1"/>
              </a:solidFill>
              <a:latin typeface="Times New Roman" panose="02020603050405020304" pitchFamily="18" charset="0"/>
              <a:cs typeface="Times New Roman" panose="02020603050405020304" pitchFamily="18" charset="0"/>
            </a:endParaRPr>
          </a:p>
          <a:p>
            <a:pPr marL="571500" indent="-571500">
              <a:buFont typeface="Arial" panose="020B0604020202020204" pitchFamily="34" charset="0"/>
              <a:buChar char="•"/>
            </a:pPr>
            <a:r>
              <a:rPr lang="en-US" sz="4400" dirty="0">
                <a:solidFill>
                  <a:schemeClr val="bg1"/>
                </a:solidFill>
                <a:latin typeface="Times New Roman" panose="02020603050405020304" pitchFamily="18" charset="0"/>
                <a:cs typeface="Times New Roman" panose="02020603050405020304" pitchFamily="18" charset="0"/>
              </a:rPr>
              <a:t>Human Relations Movement: Initiated by Elton Mayo and others, this approach emphasizes the importance of social factors in the workplace, such as employee morale, motivation, and group dynamics.</a:t>
            </a:r>
          </a:p>
          <a:p>
            <a:pPr marL="571500" indent="-571500">
              <a:buFont typeface="Arial" panose="020B0604020202020204" pitchFamily="34" charset="0"/>
              <a:buChar char="•"/>
            </a:pPr>
            <a:endParaRPr lang="en-US" sz="4400" dirty="0">
              <a:solidFill>
                <a:schemeClr val="bg1"/>
              </a:solidFill>
              <a:latin typeface="Times New Roman" panose="02020603050405020304" pitchFamily="18" charset="0"/>
              <a:cs typeface="Times New Roman" panose="02020603050405020304" pitchFamily="18" charset="0"/>
            </a:endParaRPr>
          </a:p>
          <a:p>
            <a:pPr marL="571500" indent="-571500">
              <a:buFont typeface="Arial" panose="020B0604020202020204" pitchFamily="34" charset="0"/>
              <a:buChar char="•"/>
            </a:pPr>
            <a:r>
              <a:rPr lang="en-US" sz="4400" dirty="0">
                <a:solidFill>
                  <a:schemeClr val="bg1"/>
                </a:solidFill>
                <a:latin typeface="Times New Roman" panose="02020603050405020304" pitchFamily="18" charset="0"/>
                <a:cs typeface="Times New Roman" panose="02020603050405020304" pitchFamily="18" charset="0"/>
              </a:rPr>
              <a:t>Organizational Behavior: This field studies the impact of individual and group behavior on organizational performance, including motivation, leadership, communication, and team dynamics.</a:t>
            </a:r>
            <a:endParaRPr lang="en-IN" sz="44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456986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22211E"/>
        </a:solidFill>
        <a:effectLst/>
      </p:bgPr>
    </p:bg>
    <p:spTree>
      <p:nvGrpSpPr>
        <p:cNvPr id="1" name=""/>
        <p:cNvGrpSpPr/>
        <p:nvPr/>
      </p:nvGrpSpPr>
      <p:grpSpPr>
        <a:xfrm>
          <a:off x="0" y="0"/>
          <a:ext cx="0" cy="0"/>
          <a:chOff x="0" y="0"/>
          <a:chExt cx="0" cy="0"/>
        </a:xfrm>
      </p:grpSpPr>
      <p:sp>
        <p:nvSpPr>
          <p:cNvPr id="2" name="Freeform 2"/>
          <p:cNvSpPr/>
          <p:nvPr/>
        </p:nvSpPr>
        <p:spPr>
          <a:xfrm flipH="1">
            <a:off x="0" y="876339"/>
            <a:ext cx="18288000" cy="9343505"/>
          </a:xfrm>
          <a:custGeom>
            <a:avLst/>
            <a:gdLst/>
            <a:ahLst/>
            <a:cxnLst/>
            <a:rect l="l" t="t" r="r" b="b"/>
            <a:pathLst>
              <a:path w="18288000" h="9343505">
                <a:moveTo>
                  <a:pt x="18288000" y="0"/>
                </a:moveTo>
                <a:lnTo>
                  <a:pt x="0" y="0"/>
                </a:lnTo>
                <a:lnTo>
                  <a:pt x="0" y="9343505"/>
                </a:lnTo>
                <a:lnTo>
                  <a:pt x="18288000" y="9343505"/>
                </a:lnTo>
                <a:lnTo>
                  <a:pt x="18288000" y="0"/>
                </a:lnTo>
                <a:close/>
              </a:path>
            </a:pathLst>
          </a:custGeom>
          <a:blipFill>
            <a:blip r:embed="rId2">
              <a:alphaModFix amt="20999"/>
              <a:extLst>
                <a:ext uri="{96DAC541-7B7A-43D3-8B79-37D633B846F1}">
                  <asvg:svgBlip xmlns:asvg="http://schemas.microsoft.com/office/drawing/2016/SVG/main" r:embed="rId3"/>
                </a:ext>
              </a:extLst>
            </a:blip>
            <a:stretch>
              <a:fillRect/>
            </a:stretch>
          </a:blipFill>
          <a:ln cap="sq">
            <a:noFill/>
            <a:prstDash val="solid"/>
            <a:miter/>
          </a:ln>
        </p:spPr>
      </p:sp>
      <p:grpSp>
        <p:nvGrpSpPr>
          <p:cNvPr id="3" name="Group 3"/>
          <p:cNvGrpSpPr/>
          <p:nvPr/>
        </p:nvGrpSpPr>
        <p:grpSpPr>
          <a:xfrm>
            <a:off x="1028700" y="4419165"/>
            <a:ext cx="3302333" cy="1834947"/>
            <a:chOff x="0" y="0"/>
            <a:chExt cx="4159440" cy="2311200"/>
          </a:xfrm>
        </p:grpSpPr>
        <p:sp>
          <p:nvSpPr>
            <p:cNvPr id="4" name="Freeform 4"/>
            <p:cNvSpPr/>
            <p:nvPr/>
          </p:nvSpPr>
          <p:spPr>
            <a:xfrm>
              <a:off x="0" y="0"/>
              <a:ext cx="4159377" cy="2311146"/>
            </a:xfrm>
            <a:custGeom>
              <a:avLst/>
              <a:gdLst/>
              <a:ahLst/>
              <a:cxnLst/>
              <a:rect l="l" t="t" r="r" b="b"/>
              <a:pathLst>
                <a:path w="4159377" h="2311146">
                  <a:moveTo>
                    <a:pt x="4159377" y="1243076"/>
                  </a:moveTo>
                  <a:cubicBezTo>
                    <a:pt x="3182874" y="1031875"/>
                    <a:pt x="3182874" y="1031875"/>
                    <a:pt x="3182874" y="1031875"/>
                  </a:cubicBezTo>
                  <a:cubicBezTo>
                    <a:pt x="3315462" y="905129"/>
                    <a:pt x="3315462" y="905129"/>
                    <a:pt x="3315462" y="905129"/>
                  </a:cubicBezTo>
                  <a:cubicBezTo>
                    <a:pt x="2959862" y="573278"/>
                    <a:pt x="2489581" y="374142"/>
                    <a:pt x="1965198" y="374142"/>
                  </a:cubicBezTo>
                  <a:cubicBezTo>
                    <a:pt x="886079" y="374142"/>
                    <a:pt x="12065" y="1237107"/>
                    <a:pt x="0" y="2311146"/>
                  </a:cubicBezTo>
                  <a:cubicBezTo>
                    <a:pt x="12065" y="1031875"/>
                    <a:pt x="1054989" y="0"/>
                    <a:pt x="2332863" y="0"/>
                  </a:cubicBezTo>
                  <a:cubicBezTo>
                    <a:pt x="2863342" y="0"/>
                    <a:pt x="3351657" y="175006"/>
                    <a:pt x="3743452" y="476758"/>
                  </a:cubicBezTo>
                  <a:cubicBezTo>
                    <a:pt x="3845941" y="374142"/>
                    <a:pt x="3845941" y="374142"/>
                    <a:pt x="3845941" y="374142"/>
                  </a:cubicBezTo>
                  <a:lnTo>
                    <a:pt x="4159377" y="1243076"/>
                  </a:lnTo>
                  <a:close/>
                </a:path>
              </a:pathLst>
            </a:custGeom>
            <a:solidFill>
              <a:srgbClr val="B4B7BF"/>
            </a:solidFill>
          </p:spPr>
        </p:sp>
      </p:grpSp>
      <p:grpSp>
        <p:nvGrpSpPr>
          <p:cNvPr id="9" name="Group 9"/>
          <p:cNvGrpSpPr/>
          <p:nvPr/>
        </p:nvGrpSpPr>
        <p:grpSpPr>
          <a:xfrm>
            <a:off x="4179550" y="6216384"/>
            <a:ext cx="3307478" cy="1832661"/>
            <a:chOff x="0" y="0"/>
            <a:chExt cx="4165920" cy="2308320"/>
          </a:xfrm>
        </p:grpSpPr>
        <p:sp>
          <p:nvSpPr>
            <p:cNvPr id="10" name="Freeform 10"/>
            <p:cNvSpPr/>
            <p:nvPr/>
          </p:nvSpPr>
          <p:spPr>
            <a:xfrm>
              <a:off x="0" y="0"/>
              <a:ext cx="4165981" cy="2308352"/>
            </a:xfrm>
            <a:custGeom>
              <a:avLst/>
              <a:gdLst/>
              <a:ahLst/>
              <a:cxnLst/>
              <a:rect l="l" t="t" r="r" b="b"/>
              <a:pathLst>
                <a:path w="4165981" h="2308352">
                  <a:moveTo>
                    <a:pt x="4165981" y="1066800"/>
                  </a:moveTo>
                  <a:cubicBezTo>
                    <a:pt x="3189351" y="1271778"/>
                    <a:pt x="3189351" y="1271778"/>
                    <a:pt x="3189351" y="1271778"/>
                  </a:cubicBezTo>
                  <a:cubicBezTo>
                    <a:pt x="3315970" y="1404366"/>
                    <a:pt x="3315970" y="1404366"/>
                    <a:pt x="3315970" y="1404366"/>
                  </a:cubicBezTo>
                  <a:cubicBezTo>
                    <a:pt x="2966339" y="1735836"/>
                    <a:pt x="2489962" y="1934718"/>
                    <a:pt x="1971548" y="1934718"/>
                  </a:cubicBezTo>
                  <a:cubicBezTo>
                    <a:pt x="892302" y="1934591"/>
                    <a:pt x="18034" y="1072769"/>
                    <a:pt x="0" y="0"/>
                  </a:cubicBezTo>
                  <a:cubicBezTo>
                    <a:pt x="18034" y="1277747"/>
                    <a:pt x="1061085" y="2308352"/>
                    <a:pt x="2339213" y="2308352"/>
                  </a:cubicBezTo>
                  <a:cubicBezTo>
                    <a:pt x="2869692" y="2308352"/>
                    <a:pt x="3358134" y="2133600"/>
                    <a:pt x="3749929" y="1832229"/>
                  </a:cubicBezTo>
                  <a:cubicBezTo>
                    <a:pt x="3852418" y="1934718"/>
                    <a:pt x="3852418" y="1934718"/>
                    <a:pt x="3852418" y="1934718"/>
                  </a:cubicBezTo>
                  <a:lnTo>
                    <a:pt x="4165981" y="1066800"/>
                  </a:lnTo>
                  <a:close/>
                </a:path>
              </a:pathLst>
            </a:custGeom>
            <a:solidFill>
              <a:srgbClr val="B4B7BF"/>
            </a:solidFill>
          </p:spPr>
        </p:sp>
      </p:grpSp>
      <p:grpSp>
        <p:nvGrpSpPr>
          <p:cNvPr id="13" name="Group 13"/>
          <p:cNvGrpSpPr/>
          <p:nvPr/>
        </p:nvGrpSpPr>
        <p:grpSpPr>
          <a:xfrm>
            <a:off x="7617032" y="4419165"/>
            <a:ext cx="3302333" cy="1834947"/>
            <a:chOff x="0" y="0"/>
            <a:chExt cx="4159440" cy="2311200"/>
          </a:xfrm>
        </p:grpSpPr>
        <p:sp>
          <p:nvSpPr>
            <p:cNvPr id="14" name="Freeform 14"/>
            <p:cNvSpPr/>
            <p:nvPr/>
          </p:nvSpPr>
          <p:spPr>
            <a:xfrm>
              <a:off x="0" y="0"/>
              <a:ext cx="4159377" cy="2311146"/>
            </a:xfrm>
            <a:custGeom>
              <a:avLst/>
              <a:gdLst/>
              <a:ahLst/>
              <a:cxnLst/>
              <a:rect l="l" t="t" r="r" b="b"/>
              <a:pathLst>
                <a:path w="4159377" h="2311146">
                  <a:moveTo>
                    <a:pt x="4159377" y="1243076"/>
                  </a:moveTo>
                  <a:cubicBezTo>
                    <a:pt x="3182874" y="1031875"/>
                    <a:pt x="3182874" y="1031875"/>
                    <a:pt x="3182874" y="1031875"/>
                  </a:cubicBezTo>
                  <a:cubicBezTo>
                    <a:pt x="3315462" y="905129"/>
                    <a:pt x="3315462" y="905129"/>
                    <a:pt x="3315462" y="905129"/>
                  </a:cubicBezTo>
                  <a:cubicBezTo>
                    <a:pt x="2959862" y="573278"/>
                    <a:pt x="2489581" y="374142"/>
                    <a:pt x="1965198" y="374142"/>
                  </a:cubicBezTo>
                  <a:cubicBezTo>
                    <a:pt x="886079" y="374142"/>
                    <a:pt x="12065" y="1237107"/>
                    <a:pt x="0" y="2311146"/>
                  </a:cubicBezTo>
                  <a:cubicBezTo>
                    <a:pt x="12065" y="1031875"/>
                    <a:pt x="1054989" y="0"/>
                    <a:pt x="2332863" y="0"/>
                  </a:cubicBezTo>
                  <a:cubicBezTo>
                    <a:pt x="2863342" y="0"/>
                    <a:pt x="3351657" y="175006"/>
                    <a:pt x="3743452" y="476758"/>
                  </a:cubicBezTo>
                  <a:cubicBezTo>
                    <a:pt x="3845941" y="374142"/>
                    <a:pt x="3845941" y="374142"/>
                    <a:pt x="3845941" y="374142"/>
                  </a:cubicBezTo>
                  <a:lnTo>
                    <a:pt x="4159377" y="1243076"/>
                  </a:lnTo>
                  <a:close/>
                </a:path>
              </a:pathLst>
            </a:custGeom>
            <a:solidFill>
              <a:srgbClr val="B4B7BF"/>
            </a:solidFill>
          </p:spPr>
        </p:sp>
      </p:grpSp>
      <p:grpSp>
        <p:nvGrpSpPr>
          <p:cNvPr id="19" name="Group 19"/>
          <p:cNvGrpSpPr/>
          <p:nvPr/>
        </p:nvGrpSpPr>
        <p:grpSpPr>
          <a:xfrm>
            <a:off x="10767882" y="6216384"/>
            <a:ext cx="3307478" cy="1832661"/>
            <a:chOff x="0" y="0"/>
            <a:chExt cx="4165920" cy="2308320"/>
          </a:xfrm>
        </p:grpSpPr>
        <p:sp>
          <p:nvSpPr>
            <p:cNvPr id="20" name="Freeform 20"/>
            <p:cNvSpPr/>
            <p:nvPr/>
          </p:nvSpPr>
          <p:spPr>
            <a:xfrm>
              <a:off x="0" y="0"/>
              <a:ext cx="4165981" cy="2308352"/>
            </a:xfrm>
            <a:custGeom>
              <a:avLst/>
              <a:gdLst/>
              <a:ahLst/>
              <a:cxnLst/>
              <a:rect l="l" t="t" r="r" b="b"/>
              <a:pathLst>
                <a:path w="4165981" h="2308352">
                  <a:moveTo>
                    <a:pt x="4165981" y="1066800"/>
                  </a:moveTo>
                  <a:cubicBezTo>
                    <a:pt x="3189351" y="1271778"/>
                    <a:pt x="3189351" y="1271778"/>
                    <a:pt x="3189351" y="1271778"/>
                  </a:cubicBezTo>
                  <a:cubicBezTo>
                    <a:pt x="3315970" y="1404366"/>
                    <a:pt x="3315970" y="1404366"/>
                    <a:pt x="3315970" y="1404366"/>
                  </a:cubicBezTo>
                  <a:cubicBezTo>
                    <a:pt x="2966339" y="1735836"/>
                    <a:pt x="2489962" y="1934718"/>
                    <a:pt x="1971548" y="1934718"/>
                  </a:cubicBezTo>
                  <a:cubicBezTo>
                    <a:pt x="892302" y="1934591"/>
                    <a:pt x="18034" y="1072769"/>
                    <a:pt x="0" y="0"/>
                  </a:cubicBezTo>
                  <a:cubicBezTo>
                    <a:pt x="18034" y="1277747"/>
                    <a:pt x="1061085" y="2308352"/>
                    <a:pt x="2339213" y="2308352"/>
                  </a:cubicBezTo>
                  <a:cubicBezTo>
                    <a:pt x="2869692" y="2308352"/>
                    <a:pt x="3358134" y="2133600"/>
                    <a:pt x="3749929" y="1832229"/>
                  </a:cubicBezTo>
                  <a:cubicBezTo>
                    <a:pt x="3852418" y="1934718"/>
                    <a:pt x="3852418" y="1934718"/>
                    <a:pt x="3852418" y="1934718"/>
                  </a:cubicBezTo>
                  <a:lnTo>
                    <a:pt x="4165981" y="1066800"/>
                  </a:lnTo>
                  <a:close/>
                </a:path>
              </a:pathLst>
            </a:custGeom>
            <a:solidFill>
              <a:srgbClr val="B4B7BF"/>
            </a:solidFill>
          </p:spPr>
        </p:sp>
      </p:grpSp>
      <p:sp>
        <p:nvSpPr>
          <p:cNvPr id="29" name="TextBox 29"/>
          <p:cNvSpPr txBox="1"/>
          <p:nvPr/>
        </p:nvSpPr>
        <p:spPr>
          <a:xfrm>
            <a:off x="1" y="71461"/>
            <a:ext cx="18226974" cy="1015471"/>
          </a:xfrm>
          <a:prstGeom prst="rect">
            <a:avLst/>
          </a:prstGeom>
        </p:spPr>
        <p:txBody>
          <a:bodyPr wrap="square" lIns="0" tIns="0" rIns="0" bIns="0" rtlCol="0" anchor="t">
            <a:spAutoFit/>
          </a:bodyPr>
          <a:lstStyle/>
          <a:p>
            <a:pPr marL="0" lvl="0" indent="0" algn="ctr">
              <a:lnSpc>
                <a:spcPts val="8985"/>
              </a:lnSpc>
              <a:spcBef>
                <a:spcPct val="0"/>
              </a:spcBef>
            </a:pPr>
            <a:r>
              <a:rPr lang="en-US" sz="4800" spc="417" dirty="0">
                <a:solidFill>
                  <a:srgbClr val="FFFFFF"/>
                </a:solidFill>
                <a:latin typeface="Alata"/>
                <a:ea typeface="Alata"/>
                <a:cs typeface="Alata"/>
                <a:sym typeface="Alata"/>
              </a:rPr>
              <a:t>DIFFERENET FUNCTIONS OF MANAGEMENT</a:t>
            </a:r>
          </a:p>
        </p:txBody>
      </p:sp>
      <p:sp>
        <p:nvSpPr>
          <p:cNvPr id="30" name="TextBox 30"/>
          <p:cNvSpPr txBox="1"/>
          <p:nvPr/>
        </p:nvSpPr>
        <p:spPr>
          <a:xfrm>
            <a:off x="1429585" y="2008153"/>
            <a:ext cx="14779709" cy="1423467"/>
          </a:xfrm>
          <a:prstGeom prst="rect">
            <a:avLst/>
          </a:prstGeom>
        </p:spPr>
        <p:txBody>
          <a:bodyPr wrap="square" lIns="0" tIns="0" rIns="0" bIns="0" rtlCol="0" anchor="t">
            <a:spAutoFit/>
          </a:bodyPr>
          <a:lstStyle/>
          <a:p>
            <a:pPr algn="l">
              <a:lnSpc>
                <a:spcPts val="3671"/>
              </a:lnSpc>
            </a:pPr>
            <a:r>
              <a:rPr lang="en-US" sz="3200" spc="186" dirty="0">
                <a:solidFill>
                  <a:srgbClr val="FFFFFF"/>
                </a:solidFill>
                <a:latin typeface="Glacial Indifference"/>
                <a:ea typeface="Glacial Indifference"/>
                <a:cs typeface="Glacial Indifference"/>
                <a:sym typeface="Glacial Indifference"/>
              </a:rPr>
              <a:t>The functions of management are a set of core activities that are essential for the effective operation and success of any organization. These functions are generally categorized into five main areas:</a:t>
            </a:r>
          </a:p>
        </p:txBody>
      </p:sp>
      <p:grpSp>
        <p:nvGrpSpPr>
          <p:cNvPr id="38" name="Group 37">
            <a:extLst>
              <a:ext uri="{FF2B5EF4-FFF2-40B4-BE49-F238E27FC236}">
                <a16:creationId xmlns:a16="http://schemas.microsoft.com/office/drawing/2014/main" id="{9DDB82DC-DC4A-4873-87A7-A9A574001E34}"/>
              </a:ext>
            </a:extLst>
          </p:cNvPr>
          <p:cNvGrpSpPr/>
          <p:nvPr/>
        </p:nvGrpSpPr>
        <p:grpSpPr>
          <a:xfrm>
            <a:off x="4326295" y="4928491"/>
            <a:ext cx="2674107" cy="2672392"/>
            <a:chOff x="4326295" y="4928491"/>
            <a:chExt cx="2674107" cy="2672392"/>
          </a:xfrm>
        </p:grpSpPr>
        <p:grpSp>
          <p:nvGrpSpPr>
            <p:cNvPr id="7" name="Group 7"/>
            <p:cNvGrpSpPr/>
            <p:nvPr/>
          </p:nvGrpSpPr>
          <p:grpSpPr>
            <a:xfrm>
              <a:off x="4326295" y="4928491"/>
              <a:ext cx="2674107" cy="2672392"/>
              <a:chOff x="0" y="0"/>
              <a:chExt cx="3368160" cy="3366000"/>
            </a:xfrm>
          </p:grpSpPr>
          <p:sp>
            <p:nvSpPr>
              <p:cNvPr id="8" name="Freeform 8"/>
              <p:cNvSpPr/>
              <p:nvPr/>
            </p:nvSpPr>
            <p:spPr>
              <a:xfrm>
                <a:off x="0" y="0"/>
                <a:ext cx="3368040" cy="3366008"/>
              </a:xfrm>
              <a:custGeom>
                <a:avLst/>
                <a:gdLst/>
                <a:ahLst/>
                <a:cxnLst/>
                <a:rect l="l" t="t" r="r" b="b"/>
                <a:pathLst>
                  <a:path w="3368040" h="3366008">
                    <a:moveTo>
                      <a:pt x="0" y="1683004"/>
                    </a:moveTo>
                    <a:cubicBezTo>
                      <a:pt x="0" y="753491"/>
                      <a:pt x="753999" y="0"/>
                      <a:pt x="1684020" y="0"/>
                    </a:cubicBezTo>
                    <a:cubicBezTo>
                      <a:pt x="2614041" y="0"/>
                      <a:pt x="3368040" y="753491"/>
                      <a:pt x="3368040" y="1683004"/>
                    </a:cubicBezTo>
                    <a:cubicBezTo>
                      <a:pt x="3368040" y="2612517"/>
                      <a:pt x="2614041" y="3366008"/>
                      <a:pt x="1684020" y="3366008"/>
                    </a:cubicBezTo>
                    <a:cubicBezTo>
                      <a:pt x="753999" y="3366008"/>
                      <a:pt x="0" y="2612517"/>
                      <a:pt x="0" y="1683004"/>
                    </a:cubicBezTo>
                    <a:close/>
                  </a:path>
                </a:pathLst>
              </a:custGeom>
              <a:solidFill>
                <a:srgbClr val="F2F4F5"/>
              </a:solidFill>
            </p:spPr>
          </p:sp>
        </p:grpSp>
        <p:sp>
          <p:nvSpPr>
            <p:cNvPr id="25" name="Freeform 25"/>
            <p:cNvSpPr/>
            <p:nvPr/>
          </p:nvSpPr>
          <p:spPr>
            <a:xfrm>
              <a:off x="5093877" y="5330643"/>
              <a:ext cx="1318611" cy="1126813"/>
            </a:xfrm>
            <a:custGeom>
              <a:avLst/>
              <a:gdLst/>
              <a:ahLst/>
              <a:cxnLst/>
              <a:rect l="l" t="t" r="r" b="b"/>
              <a:pathLst>
                <a:path w="1318611" h="1126813">
                  <a:moveTo>
                    <a:pt x="0" y="0"/>
                  </a:moveTo>
                  <a:lnTo>
                    <a:pt x="1318611" y="0"/>
                  </a:lnTo>
                  <a:lnTo>
                    <a:pt x="1318611" y="1126813"/>
                  </a:lnTo>
                  <a:lnTo>
                    <a:pt x="0" y="112681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31" name="TextBox 31"/>
            <p:cNvSpPr txBox="1"/>
            <p:nvPr/>
          </p:nvSpPr>
          <p:spPr>
            <a:xfrm>
              <a:off x="4666643" y="6579810"/>
              <a:ext cx="1935716" cy="420180"/>
            </a:xfrm>
            <a:prstGeom prst="rect">
              <a:avLst/>
            </a:prstGeom>
          </p:spPr>
          <p:txBody>
            <a:bodyPr lIns="0" tIns="0" rIns="0" bIns="0" rtlCol="0" anchor="t">
              <a:spAutoFit/>
            </a:bodyPr>
            <a:lstStyle/>
            <a:p>
              <a:pPr marL="0" lvl="0" indent="0" algn="ctr">
                <a:lnSpc>
                  <a:spcPts val="3383"/>
                </a:lnSpc>
              </a:pPr>
              <a:r>
                <a:rPr lang="en-IN" sz="2800" b="1" dirty="0"/>
                <a:t>Organizing</a:t>
              </a:r>
              <a:endParaRPr lang="en-US" sz="2400" b="1" spc="29" dirty="0">
                <a:solidFill>
                  <a:srgbClr val="191919"/>
                </a:solidFill>
                <a:latin typeface="Alata"/>
                <a:ea typeface="Alata"/>
                <a:cs typeface="Alata"/>
                <a:sym typeface="Alata"/>
              </a:endParaRPr>
            </a:p>
          </p:txBody>
        </p:sp>
      </p:grpSp>
      <p:grpSp>
        <p:nvGrpSpPr>
          <p:cNvPr id="41" name="Group 40">
            <a:extLst>
              <a:ext uri="{FF2B5EF4-FFF2-40B4-BE49-F238E27FC236}">
                <a16:creationId xmlns:a16="http://schemas.microsoft.com/office/drawing/2014/main" id="{742C8A44-F4D0-451C-B97B-6EA62917F0B6}"/>
              </a:ext>
            </a:extLst>
          </p:cNvPr>
          <p:cNvGrpSpPr/>
          <p:nvPr/>
        </p:nvGrpSpPr>
        <p:grpSpPr>
          <a:xfrm>
            <a:off x="14086156" y="4912485"/>
            <a:ext cx="2673535" cy="2675250"/>
            <a:chOff x="14086156" y="4912485"/>
            <a:chExt cx="2673535" cy="2675250"/>
          </a:xfrm>
        </p:grpSpPr>
        <p:grpSp>
          <p:nvGrpSpPr>
            <p:cNvPr id="23" name="Group 23"/>
            <p:cNvGrpSpPr/>
            <p:nvPr/>
          </p:nvGrpSpPr>
          <p:grpSpPr>
            <a:xfrm>
              <a:off x="14086156" y="4912485"/>
              <a:ext cx="2673535" cy="2675250"/>
              <a:chOff x="0" y="0"/>
              <a:chExt cx="3367440" cy="3369600"/>
            </a:xfrm>
          </p:grpSpPr>
          <p:sp>
            <p:nvSpPr>
              <p:cNvPr id="24" name="Freeform 24"/>
              <p:cNvSpPr/>
              <p:nvPr/>
            </p:nvSpPr>
            <p:spPr>
              <a:xfrm>
                <a:off x="0" y="0"/>
                <a:ext cx="3367405" cy="3369564"/>
              </a:xfrm>
              <a:custGeom>
                <a:avLst/>
                <a:gdLst/>
                <a:ahLst/>
                <a:cxnLst/>
                <a:rect l="l" t="t" r="r" b="b"/>
                <a:pathLst>
                  <a:path w="3367405" h="3369564">
                    <a:moveTo>
                      <a:pt x="0" y="1684782"/>
                    </a:moveTo>
                    <a:cubicBezTo>
                      <a:pt x="0" y="754253"/>
                      <a:pt x="753872" y="0"/>
                      <a:pt x="1683766" y="0"/>
                    </a:cubicBezTo>
                    <a:cubicBezTo>
                      <a:pt x="2613660" y="0"/>
                      <a:pt x="3367405" y="754253"/>
                      <a:pt x="3367405" y="1684782"/>
                    </a:cubicBezTo>
                    <a:cubicBezTo>
                      <a:pt x="3367405" y="2615311"/>
                      <a:pt x="2613660" y="3369564"/>
                      <a:pt x="1683766" y="3369564"/>
                    </a:cubicBezTo>
                    <a:cubicBezTo>
                      <a:pt x="753872" y="3369564"/>
                      <a:pt x="0" y="2615311"/>
                      <a:pt x="0" y="1684782"/>
                    </a:cubicBezTo>
                    <a:close/>
                  </a:path>
                </a:pathLst>
              </a:custGeom>
              <a:solidFill>
                <a:srgbClr val="F2F4F5"/>
              </a:solidFill>
            </p:spPr>
          </p:sp>
        </p:grpSp>
        <p:sp>
          <p:nvSpPr>
            <p:cNvPr id="27" name="Freeform 27"/>
            <p:cNvSpPr/>
            <p:nvPr/>
          </p:nvSpPr>
          <p:spPr>
            <a:xfrm>
              <a:off x="14848644" y="5302943"/>
              <a:ext cx="1090598" cy="1062837"/>
            </a:xfrm>
            <a:custGeom>
              <a:avLst/>
              <a:gdLst/>
              <a:ahLst/>
              <a:cxnLst/>
              <a:rect l="l" t="t" r="r" b="b"/>
              <a:pathLst>
                <a:path w="1090598" h="1062837">
                  <a:moveTo>
                    <a:pt x="0" y="0"/>
                  </a:moveTo>
                  <a:lnTo>
                    <a:pt x="1090598" y="0"/>
                  </a:lnTo>
                  <a:lnTo>
                    <a:pt x="1090598" y="1062837"/>
                  </a:lnTo>
                  <a:lnTo>
                    <a:pt x="0" y="106283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34" name="TextBox 34"/>
            <p:cNvSpPr txBox="1"/>
            <p:nvPr/>
          </p:nvSpPr>
          <p:spPr>
            <a:xfrm>
              <a:off x="14434747" y="6579810"/>
              <a:ext cx="1935716" cy="420180"/>
            </a:xfrm>
            <a:prstGeom prst="rect">
              <a:avLst/>
            </a:prstGeom>
          </p:spPr>
          <p:txBody>
            <a:bodyPr lIns="0" tIns="0" rIns="0" bIns="0" rtlCol="0" anchor="t">
              <a:spAutoFit/>
            </a:bodyPr>
            <a:lstStyle/>
            <a:p>
              <a:pPr marL="0" lvl="0" indent="0" algn="ctr">
                <a:lnSpc>
                  <a:spcPts val="3383"/>
                </a:lnSpc>
              </a:pPr>
              <a:r>
                <a:rPr lang="en-IN" sz="2800" b="1" dirty="0"/>
                <a:t>Controlling</a:t>
              </a:r>
              <a:endParaRPr lang="en-US" sz="2400" b="1" spc="29" dirty="0">
                <a:solidFill>
                  <a:srgbClr val="191919"/>
                </a:solidFill>
                <a:latin typeface="Alata"/>
                <a:ea typeface="Alata"/>
                <a:cs typeface="Alata"/>
                <a:sym typeface="Alata"/>
              </a:endParaRPr>
            </a:p>
          </p:txBody>
        </p:sp>
      </p:grpSp>
      <p:grpSp>
        <p:nvGrpSpPr>
          <p:cNvPr id="39" name="Group 38">
            <a:extLst>
              <a:ext uri="{FF2B5EF4-FFF2-40B4-BE49-F238E27FC236}">
                <a16:creationId xmlns:a16="http://schemas.microsoft.com/office/drawing/2014/main" id="{1832C75B-9AD5-4C7A-B650-AAD63A922640}"/>
              </a:ext>
            </a:extLst>
          </p:cNvPr>
          <p:cNvGrpSpPr/>
          <p:nvPr/>
        </p:nvGrpSpPr>
        <p:grpSpPr>
          <a:xfrm>
            <a:off x="7746222" y="4930206"/>
            <a:ext cx="2673535" cy="2675250"/>
            <a:chOff x="7746222" y="4930206"/>
            <a:chExt cx="2673535" cy="2675250"/>
          </a:xfrm>
        </p:grpSpPr>
        <p:grpSp>
          <p:nvGrpSpPr>
            <p:cNvPr id="15" name="Group 15"/>
            <p:cNvGrpSpPr/>
            <p:nvPr/>
          </p:nvGrpSpPr>
          <p:grpSpPr>
            <a:xfrm>
              <a:off x="7746222" y="4930206"/>
              <a:ext cx="2673535" cy="2675250"/>
              <a:chOff x="0" y="0"/>
              <a:chExt cx="3367440" cy="3369600"/>
            </a:xfrm>
          </p:grpSpPr>
          <p:sp>
            <p:nvSpPr>
              <p:cNvPr id="16" name="Freeform 16"/>
              <p:cNvSpPr/>
              <p:nvPr/>
            </p:nvSpPr>
            <p:spPr>
              <a:xfrm>
                <a:off x="0" y="0"/>
                <a:ext cx="3367405" cy="3369564"/>
              </a:xfrm>
              <a:custGeom>
                <a:avLst/>
                <a:gdLst/>
                <a:ahLst/>
                <a:cxnLst/>
                <a:rect l="l" t="t" r="r" b="b"/>
                <a:pathLst>
                  <a:path w="3367405" h="3369564">
                    <a:moveTo>
                      <a:pt x="0" y="1684782"/>
                    </a:moveTo>
                    <a:cubicBezTo>
                      <a:pt x="0" y="754253"/>
                      <a:pt x="753872" y="0"/>
                      <a:pt x="1683766" y="0"/>
                    </a:cubicBezTo>
                    <a:cubicBezTo>
                      <a:pt x="2613660" y="0"/>
                      <a:pt x="3367405" y="754253"/>
                      <a:pt x="3367405" y="1684782"/>
                    </a:cubicBezTo>
                    <a:cubicBezTo>
                      <a:pt x="3367405" y="2615311"/>
                      <a:pt x="2613660" y="3369564"/>
                      <a:pt x="1683766" y="3369564"/>
                    </a:cubicBezTo>
                    <a:cubicBezTo>
                      <a:pt x="753872" y="3369564"/>
                      <a:pt x="0" y="2615311"/>
                      <a:pt x="0" y="1684782"/>
                    </a:cubicBezTo>
                    <a:close/>
                  </a:path>
                </a:pathLst>
              </a:custGeom>
              <a:solidFill>
                <a:srgbClr val="F2F4F5"/>
              </a:solidFill>
            </p:spPr>
          </p:sp>
        </p:grpSp>
        <p:sp>
          <p:nvSpPr>
            <p:cNvPr id="32" name="TextBox 32"/>
            <p:cNvSpPr txBox="1"/>
            <p:nvPr/>
          </p:nvSpPr>
          <p:spPr>
            <a:xfrm>
              <a:off x="8028441" y="6579810"/>
              <a:ext cx="2157392" cy="420180"/>
            </a:xfrm>
            <a:prstGeom prst="rect">
              <a:avLst/>
            </a:prstGeom>
          </p:spPr>
          <p:txBody>
            <a:bodyPr lIns="0" tIns="0" rIns="0" bIns="0" rtlCol="0" anchor="t">
              <a:spAutoFit/>
            </a:bodyPr>
            <a:lstStyle/>
            <a:p>
              <a:pPr marL="0" lvl="0" indent="0" algn="ctr">
                <a:lnSpc>
                  <a:spcPts val="3383"/>
                </a:lnSpc>
              </a:pPr>
              <a:r>
                <a:rPr lang="en-IN" sz="2800" b="1" dirty="0"/>
                <a:t>Staffing</a:t>
              </a:r>
              <a:endParaRPr lang="en-US" sz="2400" b="1" spc="29" dirty="0">
                <a:solidFill>
                  <a:srgbClr val="191919"/>
                </a:solidFill>
                <a:latin typeface="Alata"/>
                <a:ea typeface="Alata"/>
                <a:cs typeface="Alata"/>
                <a:sym typeface="Alata"/>
              </a:endParaRPr>
            </a:p>
          </p:txBody>
        </p:sp>
        <p:sp>
          <p:nvSpPr>
            <p:cNvPr id="11" name="Freeform 11"/>
            <p:cNvSpPr/>
            <p:nvPr/>
          </p:nvSpPr>
          <p:spPr>
            <a:xfrm>
              <a:off x="8584804" y="5338944"/>
              <a:ext cx="1108084" cy="1019437"/>
            </a:xfrm>
            <a:custGeom>
              <a:avLst/>
              <a:gdLst/>
              <a:ahLst/>
              <a:cxnLst/>
              <a:rect l="l" t="t" r="r" b="b"/>
              <a:pathLst>
                <a:path w="1108084" h="1019437">
                  <a:moveTo>
                    <a:pt x="0" y="0"/>
                  </a:moveTo>
                  <a:lnTo>
                    <a:pt x="1108084" y="0"/>
                  </a:lnTo>
                  <a:lnTo>
                    <a:pt x="1108084" y="1019437"/>
                  </a:lnTo>
                  <a:lnTo>
                    <a:pt x="0" y="101943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grpSp>
      <p:grpSp>
        <p:nvGrpSpPr>
          <p:cNvPr id="37" name="Group 36">
            <a:extLst>
              <a:ext uri="{FF2B5EF4-FFF2-40B4-BE49-F238E27FC236}">
                <a16:creationId xmlns:a16="http://schemas.microsoft.com/office/drawing/2014/main" id="{67942494-2647-4F33-A25C-7E91D243B8C4}"/>
              </a:ext>
            </a:extLst>
          </p:cNvPr>
          <p:cNvGrpSpPr/>
          <p:nvPr/>
        </p:nvGrpSpPr>
        <p:grpSpPr>
          <a:xfrm>
            <a:off x="1157889" y="4930206"/>
            <a:ext cx="2673535" cy="2675250"/>
            <a:chOff x="1157889" y="4930206"/>
            <a:chExt cx="2673535" cy="2675250"/>
          </a:xfrm>
        </p:grpSpPr>
        <p:grpSp>
          <p:nvGrpSpPr>
            <p:cNvPr id="5" name="Group 5"/>
            <p:cNvGrpSpPr/>
            <p:nvPr/>
          </p:nvGrpSpPr>
          <p:grpSpPr>
            <a:xfrm>
              <a:off x="1157889" y="4930206"/>
              <a:ext cx="2673535" cy="2675250"/>
              <a:chOff x="0" y="0"/>
              <a:chExt cx="3367440" cy="3369600"/>
            </a:xfrm>
          </p:grpSpPr>
          <p:sp>
            <p:nvSpPr>
              <p:cNvPr id="6" name="Freeform 6"/>
              <p:cNvSpPr/>
              <p:nvPr/>
            </p:nvSpPr>
            <p:spPr>
              <a:xfrm>
                <a:off x="0" y="0"/>
                <a:ext cx="3367405" cy="3369564"/>
              </a:xfrm>
              <a:custGeom>
                <a:avLst/>
                <a:gdLst/>
                <a:ahLst/>
                <a:cxnLst/>
                <a:rect l="l" t="t" r="r" b="b"/>
                <a:pathLst>
                  <a:path w="3367405" h="3369564">
                    <a:moveTo>
                      <a:pt x="0" y="1684782"/>
                    </a:moveTo>
                    <a:cubicBezTo>
                      <a:pt x="0" y="754253"/>
                      <a:pt x="753872" y="0"/>
                      <a:pt x="1683766" y="0"/>
                    </a:cubicBezTo>
                    <a:cubicBezTo>
                      <a:pt x="2613660" y="0"/>
                      <a:pt x="3367405" y="754253"/>
                      <a:pt x="3367405" y="1684782"/>
                    </a:cubicBezTo>
                    <a:cubicBezTo>
                      <a:pt x="3367405" y="2615311"/>
                      <a:pt x="2613660" y="3369564"/>
                      <a:pt x="1683766" y="3369564"/>
                    </a:cubicBezTo>
                    <a:cubicBezTo>
                      <a:pt x="753872" y="3369564"/>
                      <a:pt x="0" y="2615311"/>
                      <a:pt x="0" y="1684782"/>
                    </a:cubicBezTo>
                    <a:close/>
                  </a:path>
                </a:pathLst>
              </a:custGeom>
              <a:solidFill>
                <a:srgbClr val="F2F4F5"/>
              </a:solidFill>
            </p:spPr>
          </p:sp>
        </p:grpSp>
        <p:sp>
          <p:nvSpPr>
            <p:cNvPr id="28" name="TextBox 28"/>
            <p:cNvSpPr txBox="1"/>
            <p:nvPr/>
          </p:nvSpPr>
          <p:spPr>
            <a:xfrm>
              <a:off x="1429585" y="6579810"/>
              <a:ext cx="2130144" cy="420180"/>
            </a:xfrm>
            <a:prstGeom prst="rect">
              <a:avLst/>
            </a:prstGeom>
          </p:spPr>
          <p:txBody>
            <a:bodyPr lIns="0" tIns="0" rIns="0" bIns="0" rtlCol="0" anchor="t">
              <a:spAutoFit/>
            </a:bodyPr>
            <a:lstStyle/>
            <a:p>
              <a:pPr marL="0" lvl="0" indent="0" algn="ctr">
                <a:lnSpc>
                  <a:spcPts val="3383"/>
                </a:lnSpc>
              </a:pPr>
              <a:r>
                <a:rPr lang="en-IN" sz="2800" b="1" dirty="0"/>
                <a:t>Planning</a:t>
              </a:r>
              <a:endParaRPr lang="en-US" sz="2400" b="1" spc="29" dirty="0">
                <a:solidFill>
                  <a:srgbClr val="191919"/>
                </a:solidFill>
                <a:latin typeface="Alata"/>
                <a:ea typeface="Alata"/>
                <a:cs typeface="Alata"/>
                <a:sym typeface="Alata"/>
              </a:endParaRPr>
            </a:p>
          </p:txBody>
        </p:sp>
        <p:sp>
          <p:nvSpPr>
            <p:cNvPr id="35" name="Freeform 5">
              <a:extLst>
                <a:ext uri="{FF2B5EF4-FFF2-40B4-BE49-F238E27FC236}">
                  <a16:creationId xmlns:a16="http://schemas.microsoft.com/office/drawing/2014/main" id="{DC2DD6DE-D959-4746-B384-6040A1C2D54E}"/>
                </a:ext>
              </a:extLst>
            </p:cNvPr>
            <p:cNvSpPr/>
            <p:nvPr/>
          </p:nvSpPr>
          <p:spPr>
            <a:xfrm>
              <a:off x="2055819" y="5476612"/>
              <a:ext cx="781405" cy="847678"/>
            </a:xfrm>
            <a:custGeom>
              <a:avLst/>
              <a:gdLst/>
              <a:ahLst/>
              <a:cxnLst/>
              <a:rect l="l" t="t" r="r" b="b"/>
              <a:pathLst>
                <a:path w="781405" h="847678">
                  <a:moveTo>
                    <a:pt x="0" y="0"/>
                  </a:moveTo>
                  <a:lnTo>
                    <a:pt x="781405" y="0"/>
                  </a:lnTo>
                  <a:lnTo>
                    <a:pt x="781405" y="847677"/>
                  </a:lnTo>
                  <a:lnTo>
                    <a:pt x="0" y="847677"/>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grpSp>
      <p:grpSp>
        <p:nvGrpSpPr>
          <p:cNvPr id="40" name="Group 39">
            <a:extLst>
              <a:ext uri="{FF2B5EF4-FFF2-40B4-BE49-F238E27FC236}">
                <a16:creationId xmlns:a16="http://schemas.microsoft.com/office/drawing/2014/main" id="{5D7FDEC7-C04F-4AD8-931F-77BCDCC8E33B}"/>
              </a:ext>
            </a:extLst>
          </p:cNvPr>
          <p:cNvGrpSpPr/>
          <p:nvPr/>
        </p:nvGrpSpPr>
        <p:grpSpPr>
          <a:xfrm>
            <a:off x="10914221" y="4928491"/>
            <a:ext cx="2674107" cy="2672392"/>
            <a:chOff x="10914221" y="4928491"/>
            <a:chExt cx="2674107" cy="2672392"/>
          </a:xfrm>
        </p:grpSpPr>
        <p:grpSp>
          <p:nvGrpSpPr>
            <p:cNvPr id="17" name="Group 17"/>
            <p:cNvGrpSpPr/>
            <p:nvPr/>
          </p:nvGrpSpPr>
          <p:grpSpPr>
            <a:xfrm>
              <a:off x="10914221" y="4928491"/>
              <a:ext cx="2674107" cy="2672392"/>
              <a:chOff x="0" y="0"/>
              <a:chExt cx="3368160" cy="3366000"/>
            </a:xfrm>
          </p:grpSpPr>
          <p:sp>
            <p:nvSpPr>
              <p:cNvPr id="18" name="Freeform 18"/>
              <p:cNvSpPr/>
              <p:nvPr/>
            </p:nvSpPr>
            <p:spPr>
              <a:xfrm>
                <a:off x="0" y="0"/>
                <a:ext cx="3368040" cy="3366008"/>
              </a:xfrm>
              <a:custGeom>
                <a:avLst/>
                <a:gdLst/>
                <a:ahLst/>
                <a:cxnLst/>
                <a:rect l="l" t="t" r="r" b="b"/>
                <a:pathLst>
                  <a:path w="3368040" h="3366008">
                    <a:moveTo>
                      <a:pt x="0" y="1683004"/>
                    </a:moveTo>
                    <a:cubicBezTo>
                      <a:pt x="0" y="753491"/>
                      <a:pt x="753999" y="0"/>
                      <a:pt x="1684020" y="0"/>
                    </a:cubicBezTo>
                    <a:cubicBezTo>
                      <a:pt x="2614041" y="0"/>
                      <a:pt x="3368040" y="753491"/>
                      <a:pt x="3368040" y="1683004"/>
                    </a:cubicBezTo>
                    <a:cubicBezTo>
                      <a:pt x="3368040" y="2612517"/>
                      <a:pt x="2614041" y="3366008"/>
                      <a:pt x="1684020" y="3366008"/>
                    </a:cubicBezTo>
                    <a:cubicBezTo>
                      <a:pt x="753999" y="3366008"/>
                      <a:pt x="0" y="2612517"/>
                      <a:pt x="0" y="1683004"/>
                    </a:cubicBezTo>
                    <a:close/>
                  </a:path>
                </a:pathLst>
              </a:custGeom>
              <a:solidFill>
                <a:srgbClr val="F2F4F5"/>
              </a:solidFill>
            </p:spPr>
          </p:sp>
        </p:grpSp>
        <p:sp>
          <p:nvSpPr>
            <p:cNvPr id="33" name="TextBox 33"/>
            <p:cNvSpPr txBox="1"/>
            <p:nvPr/>
          </p:nvSpPr>
          <p:spPr>
            <a:xfrm>
              <a:off x="11227306" y="6579810"/>
              <a:ext cx="1935716" cy="420180"/>
            </a:xfrm>
            <a:prstGeom prst="rect">
              <a:avLst/>
            </a:prstGeom>
          </p:spPr>
          <p:txBody>
            <a:bodyPr lIns="0" tIns="0" rIns="0" bIns="0" rtlCol="0" anchor="t">
              <a:spAutoFit/>
            </a:bodyPr>
            <a:lstStyle/>
            <a:p>
              <a:pPr marL="0" lvl="0" indent="0" algn="ctr">
                <a:lnSpc>
                  <a:spcPts val="3383"/>
                </a:lnSpc>
              </a:pPr>
              <a:r>
                <a:rPr lang="en-IN" sz="2800" b="1" dirty="0"/>
                <a:t>Directing</a:t>
              </a:r>
              <a:endParaRPr lang="en-US" sz="2400" b="1" spc="29" dirty="0">
                <a:solidFill>
                  <a:srgbClr val="191919"/>
                </a:solidFill>
                <a:latin typeface="Alata"/>
                <a:ea typeface="Alata"/>
                <a:cs typeface="Alata"/>
                <a:sym typeface="Alata"/>
              </a:endParaRPr>
            </a:p>
          </p:txBody>
        </p:sp>
        <p:sp>
          <p:nvSpPr>
            <p:cNvPr id="36" name="Freeform 32">
              <a:extLst>
                <a:ext uri="{FF2B5EF4-FFF2-40B4-BE49-F238E27FC236}">
                  <a16:creationId xmlns:a16="http://schemas.microsoft.com/office/drawing/2014/main" id="{BBED65D5-C50C-4553-BEED-EF5265C3EB2C}"/>
                </a:ext>
              </a:extLst>
            </p:cNvPr>
            <p:cNvSpPr/>
            <p:nvPr/>
          </p:nvSpPr>
          <p:spPr>
            <a:xfrm>
              <a:off x="11672347" y="5420477"/>
              <a:ext cx="925967" cy="937904"/>
            </a:xfrm>
            <a:custGeom>
              <a:avLst/>
              <a:gdLst/>
              <a:ahLst/>
              <a:cxnLst/>
              <a:rect l="l" t="t" r="r" b="b"/>
              <a:pathLst>
                <a:path w="925967" h="937904">
                  <a:moveTo>
                    <a:pt x="0" y="0"/>
                  </a:moveTo>
                  <a:lnTo>
                    <a:pt x="925967" y="0"/>
                  </a:lnTo>
                  <a:lnTo>
                    <a:pt x="925967" y="937903"/>
                  </a:lnTo>
                  <a:lnTo>
                    <a:pt x="0" y="937903"/>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grpSp>
      <p:sp>
        <p:nvSpPr>
          <p:cNvPr id="12" name="TextBox 11">
            <a:extLst>
              <a:ext uri="{FF2B5EF4-FFF2-40B4-BE49-F238E27FC236}">
                <a16:creationId xmlns:a16="http://schemas.microsoft.com/office/drawing/2014/main" id="{08B57F56-5BE2-75C9-D73E-036C974DC55E}"/>
              </a:ext>
            </a:extLst>
          </p:cNvPr>
          <p:cNvSpPr txBox="1"/>
          <p:nvPr/>
        </p:nvSpPr>
        <p:spPr>
          <a:xfrm>
            <a:off x="7310046" y="8075019"/>
            <a:ext cx="3657600" cy="1569660"/>
          </a:xfrm>
          <a:prstGeom prst="rect">
            <a:avLst/>
          </a:prstGeom>
          <a:solidFill>
            <a:schemeClr val="bg1"/>
          </a:solidFill>
        </p:spPr>
        <p:txBody>
          <a:bodyPr wrap="square" rtlCol="0">
            <a:spAutoFit/>
          </a:bodyPr>
          <a:lstStyle/>
          <a:p>
            <a:pPr algn="ctr"/>
            <a:r>
              <a:rPr lang="en-IN" sz="9600" dirty="0"/>
              <a:t>POSDC</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37"/>
                                        </p:tgtEl>
                                        <p:attrNameLst>
                                          <p:attrName>style.visibility</p:attrName>
                                        </p:attrNameLst>
                                      </p:cBhvr>
                                      <p:to>
                                        <p:strVal val="visible"/>
                                      </p:to>
                                    </p:set>
                                    <p:anim calcmode="lin" valueType="num">
                                      <p:cBhvr additive="base">
                                        <p:cTn id="7" dur="500" fill="hold"/>
                                        <p:tgtEl>
                                          <p:spTgt spid="37"/>
                                        </p:tgtEl>
                                        <p:attrNameLst>
                                          <p:attrName>ppt_x</p:attrName>
                                        </p:attrNameLst>
                                      </p:cBhvr>
                                      <p:tavLst>
                                        <p:tav tm="0">
                                          <p:val>
                                            <p:strVal val="0-#ppt_w/2"/>
                                          </p:val>
                                        </p:tav>
                                        <p:tav tm="100000">
                                          <p:val>
                                            <p:strVal val="#ppt_x"/>
                                          </p:val>
                                        </p:tav>
                                      </p:tavLst>
                                    </p:anim>
                                    <p:anim calcmode="lin" valueType="num">
                                      <p:cBhvr additive="base">
                                        <p:cTn id="8" dur="500" fill="hold"/>
                                        <p:tgtEl>
                                          <p:spTgt spid="3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0-#ppt_w/2"/>
                                          </p:val>
                                        </p:tav>
                                        <p:tav tm="100000">
                                          <p:val>
                                            <p:strVal val="#ppt_x"/>
                                          </p:val>
                                        </p:tav>
                                      </p:tavLst>
                                    </p:anim>
                                    <p:anim calcmode="lin" valueType="num">
                                      <p:cBhvr additive="base">
                                        <p:cTn id="13" dur="500" fill="hold"/>
                                        <p:tgtEl>
                                          <p:spTgt spid="3"/>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nodeType="afterEffect">
                                  <p:stCondLst>
                                    <p:cond delay="0"/>
                                  </p:stCondLst>
                                  <p:childTnLst>
                                    <p:set>
                                      <p:cBhvr>
                                        <p:cTn id="16" dur="1" fill="hold">
                                          <p:stCondLst>
                                            <p:cond delay="0"/>
                                          </p:stCondLst>
                                        </p:cTn>
                                        <p:tgtEl>
                                          <p:spTgt spid="38"/>
                                        </p:tgtEl>
                                        <p:attrNameLst>
                                          <p:attrName>style.visibility</p:attrName>
                                        </p:attrNameLst>
                                      </p:cBhvr>
                                      <p:to>
                                        <p:strVal val="visible"/>
                                      </p:to>
                                    </p:set>
                                    <p:anim calcmode="lin" valueType="num">
                                      <p:cBhvr additive="base">
                                        <p:cTn id="17" dur="500" fill="hold"/>
                                        <p:tgtEl>
                                          <p:spTgt spid="38"/>
                                        </p:tgtEl>
                                        <p:attrNameLst>
                                          <p:attrName>ppt_x</p:attrName>
                                        </p:attrNameLst>
                                      </p:cBhvr>
                                      <p:tavLst>
                                        <p:tav tm="0">
                                          <p:val>
                                            <p:strVal val="0-#ppt_w/2"/>
                                          </p:val>
                                        </p:tav>
                                        <p:tav tm="100000">
                                          <p:val>
                                            <p:strVal val="#ppt_x"/>
                                          </p:val>
                                        </p:tav>
                                      </p:tavLst>
                                    </p:anim>
                                    <p:anim calcmode="lin" valueType="num">
                                      <p:cBhvr additive="base">
                                        <p:cTn id="18" dur="500" fill="hold"/>
                                        <p:tgtEl>
                                          <p:spTgt spid="38"/>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8" fill="hold" nodeType="afterEffect">
                                  <p:stCondLst>
                                    <p:cond delay="0"/>
                                  </p:stCondLst>
                                  <p:childTnLst>
                                    <p:set>
                                      <p:cBhvr>
                                        <p:cTn id="21" dur="1" fill="hold">
                                          <p:stCondLst>
                                            <p:cond delay="0"/>
                                          </p:stCondLst>
                                        </p:cTn>
                                        <p:tgtEl>
                                          <p:spTgt spid="9"/>
                                        </p:tgtEl>
                                        <p:attrNameLst>
                                          <p:attrName>style.visibility</p:attrName>
                                        </p:attrNameLst>
                                      </p:cBhvr>
                                      <p:to>
                                        <p:strVal val="visible"/>
                                      </p:to>
                                    </p:set>
                                    <p:anim calcmode="lin" valueType="num">
                                      <p:cBhvr additive="base">
                                        <p:cTn id="22" dur="500" fill="hold"/>
                                        <p:tgtEl>
                                          <p:spTgt spid="9"/>
                                        </p:tgtEl>
                                        <p:attrNameLst>
                                          <p:attrName>ppt_x</p:attrName>
                                        </p:attrNameLst>
                                      </p:cBhvr>
                                      <p:tavLst>
                                        <p:tav tm="0">
                                          <p:val>
                                            <p:strVal val="0-#ppt_w/2"/>
                                          </p:val>
                                        </p:tav>
                                        <p:tav tm="100000">
                                          <p:val>
                                            <p:strVal val="#ppt_x"/>
                                          </p:val>
                                        </p:tav>
                                      </p:tavLst>
                                    </p:anim>
                                    <p:anim calcmode="lin" valueType="num">
                                      <p:cBhvr additive="base">
                                        <p:cTn id="23" dur="500" fill="hold"/>
                                        <p:tgtEl>
                                          <p:spTgt spid="9"/>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2" presetClass="entr" presetSubtype="8" fill="hold" nodeType="afterEffect">
                                  <p:stCondLst>
                                    <p:cond delay="0"/>
                                  </p:stCondLst>
                                  <p:childTnLst>
                                    <p:set>
                                      <p:cBhvr>
                                        <p:cTn id="26" dur="1" fill="hold">
                                          <p:stCondLst>
                                            <p:cond delay="0"/>
                                          </p:stCondLst>
                                        </p:cTn>
                                        <p:tgtEl>
                                          <p:spTgt spid="39"/>
                                        </p:tgtEl>
                                        <p:attrNameLst>
                                          <p:attrName>style.visibility</p:attrName>
                                        </p:attrNameLst>
                                      </p:cBhvr>
                                      <p:to>
                                        <p:strVal val="visible"/>
                                      </p:to>
                                    </p:set>
                                    <p:anim calcmode="lin" valueType="num">
                                      <p:cBhvr additive="base">
                                        <p:cTn id="27" dur="500" fill="hold"/>
                                        <p:tgtEl>
                                          <p:spTgt spid="39"/>
                                        </p:tgtEl>
                                        <p:attrNameLst>
                                          <p:attrName>ppt_x</p:attrName>
                                        </p:attrNameLst>
                                      </p:cBhvr>
                                      <p:tavLst>
                                        <p:tav tm="0">
                                          <p:val>
                                            <p:strVal val="0-#ppt_w/2"/>
                                          </p:val>
                                        </p:tav>
                                        <p:tav tm="100000">
                                          <p:val>
                                            <p:strVal val="#ppt_x"/>
                                          </p:val>
                                        </p:tav>
                                      </p:tavLst>
                                    </p:anim>
                                    <p:anim calcmode="lin" valueType="num">
                                      <p:cBhvr additive="base">
                                        <p:cTn id="28" dur="500" fill="hold"/>
                                        <p:tgtEl>
                                          <p:spTgt spid="39"/>
                                        </p:tgtEl>
                                        <p:attrNameLst>
                                          <p:attrName>ppt_y</p:attrName>
                                        </p:attrNameLst>
                                      </p:cBhvr>
                                      <p:tavLst>
                                        <p:tav tm="0">
                                          <p:val>
                                            <p:strVal val="#ppt_y"/>
                                          </p:val>
                                        </p:tav>
                                        <p:tav tm="100000">
                                          <p:val>
                                            <p:strVal val="#ppt_y"/>
                                          </p:val>
                                        </p:tav>
                                      </p:tavLst>
                                    </p:anim>
                                  </p:childTnLst>
                                </p:cTn>
                              </p:par>
                            </p:childTnLst>
                          </p:cTn>
                        </p:par>
                        <p:par>
                          <p:cTn id="29" fill="hold">
                            <p:stCondLst>
                              <p:cond delay="2500"/>
                            </p:stCondLst>
                            <p:childTnLst>
                              <p:par>
                                <p:cTn id="30" presetID="2" presetClass="entr" presetSubtype="8" fill="hold" nodeType="afterEffect">
                                  <p:stCondLst>
                                    <p:cond delay="0"/>
                                  </p:stCondLst>
                                  <p:childTnLst>
                                    <p:set>
                                      <p:cBhvr>
                                        <p:cTn id="31" dur="1" fill="hold">
                                          <p:stCondLst>
                                            <p:cond delay="0"/>
                                          </p:stCondLst>
                                        </p:cTn>
                                        <p:tgtEl>
                                          <p:spTgt spid="13"/>
                                        </p:tgtEl>
                                        <p:attrNameLst>
                                          <p:attrName>style.visibility</p:attrName>
                                        </p:attrNameLst>
                                      </p:cBhvr>
                                      <p:to>
                                        <p:strVal val="visible"/>
                                      </p:to>
                                    </p:set>
                                    <p:anim calcmode="lin" valueType="num">
                                      <p:cBhvr additive="base">
                                        <p:cTn id="32" dur="500" fill="hold"/>
                                        <p:tgtEl>
                                          <p:spTgt spid="13"/>
                                        </p:tgtEl>
                                        <p:attrNameLst>
                                          <p:attrName>ppt_x</p:attrName>
                                        </p:attrNameLst>
                                      </p:cBhvr>
                                      <p:tavLst>
                                        <p:tav tm="0">
                                          <p:val>
                                            <p:strVal val="0-#ppt_w/2"/>
                                          </p:val>
                                        </p:tav>
                                        <p:tav tm="100000">
                                          <p:val>
                                            <p:strVal val="#ppt_x"/>
                                          </p:val>
                                        </p:tav>
                                      </p:tavLst>
                                    </p:anim>
                                    <p:anim calcmode="lin" valueType="num">
                                      <p:cBhvr additive="base">
                                        <p:cTn id="33" dur="500" fill="hold"/>
                                        <p:tgtEl>
                                          <p:spTgt spid="13"/>
                                        </p:tgtEl>
                                        <p:attrNameLst>
                                          <p:attrName>ppt_y</p:attrName>
                                        </p:attrNameLst>
                                      </p:cBhvr>
                                      <p:tavLst>
                                        <p:tav tm="0">
                                          <p:val>
                                            <p:strVal val="#ppt_y"/>
                                          </p:val>
                                        </p:tav>
                                        <p:tav tm="100000">
                                          <p:val>
                                            <p:strVal val="#ppt_y"/>
                                          </p:val>
                                        </p:tav>
                                      </p:tavLst>
                                    </p:anim>
                                  </p:childTnLst>
                                </p:cTn>
                              </p:par>
                            </p:childTnLst>
                          </p:cTn>
                        </p:par>
                        <p:par>
                          <p:cTn id="34" fill="hold">
                            <p:stCondLst>
                              <p:cond delay="3000"/>
                            </p:stCondLst>
                            <p:childTnLst>
                              <p:par>
                                <p:cTn id="35" presetID="2" presetClass="entr" presetSubtype="8" fill="hold" nodeType="afterEffect">
                                  <p:stCondLst>
                                    <p:cond delay="0"/>
                                  </p:stCondLst>
                                  <p:childTnLst>
                                    <p:set>
                                      <p:cBhvr>
                                        <p:cTn id="36" dur="1" fill="hold">
                                          <p:stCondLst>
                                            <p:cond delay="0"/>
                                          </p:stCondLst>
                                        </p:cTn>
                                        <p:tgtEl>
                                          <p:spTgt spid="40"/>
                                        </p:tgtEl>
                                        <p:attrNameLst>
                                          <p:attrName>style.visibility</p:attrName>
                                        </p:attrNameLst>
                                      </p:cBhvr>
                                      <p:to>
                                        <p:strVal val="visible"/>
                                      </p:to>
                                    </p:set>
                                    <p:anim calcmode="lin" valueType="num">
                                      <p:cBhvr additive="base">
                                        <p:cTn id="37" dur="500" fill="hold"/>
                                        <p:tgtEl>
                                          <p:spTgt spid="40"/>
                                        </p:tgtEl>
                                        <p:attrNameLst>
                                          <p:attrName>ppt_x</p:attrName>
                                        </p:attrNameLst>
                                      </p:cBhvr>
                                      <p:tavLst>
                                        <p:tav tm="0">
                                          <p:val>
                                            <p:strVal val="0-#ppt_w/2"/>
                                          </p:val>
                                        </p:tav>
                                        <p:tav tm="100000">
                                          <p:val>
                                            <p:strVal val="#ppt_x"/>
                                          </p:val>
                                        </p:tav>
                                      </p:tavLst>
                                    </p:anim>
                                    <p:anim calcmode="lin" valueType="num">
                                      <p:cBhvr additive="base">
                                        <p:cTn id="38" dur="500" fill="hold"/>
                                        <p:tgtEl>
                                          <p:spTgt spid="40"/>
                                        </p:tgtEl>
                                        <p:attrNameLst>
                                          <p:attrName>ppt_y</p:attrName>
                                        </p:attrNameLst>
                                      </p:cBhvr>
                                      <p:tavLst>
                                        <p:tav tm="0">
                                          <p:val>
                                            <p:strVal val="#ppt_y"/>
                                          </p:val>
                                        </p:tav>
                                        <p:tav tm="100000">
                                          <p:val>
                                            <p:strVal val="#ppt_y"/>
                                          </p:val>
                                        </p:tav>
                                      </p:tavLst>
                                    </p:anim>
                                  </p:childTnLst>
                                </p:cTn>
                              </p:par>
                            </p:childTnLst>
                          </p:cTn>
                        </p:par>
                        <p:par>
                          <p:cTn id="39" fill="hold">
                            <p:stCondLst>
                              <p:cond delay="3500"/>
                            </p:stCondLst>
                            <p:childTnLst>
                              <p:par>
                                <p:cTn id="40" presetID="2" presetClass="entr" presetSubtype="8" fill="hold" nodeType="afterEffect">
                                  <p:stCondLst>
                                    <p:cond delay="0"/>
                                  </p:stCondLst>
                                  <p:childTnLst>
                                    <p:set>
                                      <p:cBhvr>
                                        <p:cTn id="41" dur="1" fill="hold">
                                          <p:stCondLst>
                                            <p:cond delay="0"/>
                                          </p:stCondLst>
                                        </p:cTn>
                                        <p:tgtEl>
                                          <p:spTgt spid="19"/>
                                        </p:tgtEl>
                                        <p:attrNameLst>
                                          <p:attrName>style.visibility</p:attrName>
                                        </p:attrNameLst>
                                      </p:cBhvr>
                                      <p:to>
                                        <p:strVal val="visible"/>
                                      </p:to>
                                    </p:set>
                                    <p:anim calcmode="lin" valueType="num">
                                      <p:cBhvr additive="base">
                                        <p:cTn id="42" dur="500" fill="hold"/>
                                        <p:tgtEl>
                                          <p:spTgt spid="19"/>
                                        </p:tgtEl>
                                        <p:attrNameLst>
                                          <p:attrName>ppt_x</p:attrName>
                                        </p:attrNameLst>
                                      </p:cBhvr>
                                      <p:tavLst>
                                        <p:tav tm="0">
                                          <p:val>
                                            <p:strVal val="0-#ppt_w/2"/>
                                          </p:val>
                                        </p:tav>
                                        <p:tav tm="100000">
                                          <p:val>
                                            <p:strVal val="#ppt_x"/>
                                          </p:val>
                                        </p:tav>
                                      </p:tavLst>
                                    </p:anim>
                                    <p:anim calcmode="lin" valueType="num">
                                      <p:cBhvr additive="base">
                                        <p:cTn id="43" dur="500" fill="hold"/>
                                        <p:tgtEl>
                                          <p:spTgt spid="19"/>
                                        </p:tgtEl>
                                        <p:attrNameLst>
                                          <p:attrName>ppt_y</p:attrName>
                                        </p:attrNameLst>
                                      </p:cBhvr>
                                      <p:tavLst>
                                        <p:tav tm="0">
                                          <p:val>
                                            <p:strVal val="#ppt_y"/>
                                          </p:val>
                                        </p:tav>
                                        <p:tav tm="100000">
                                          <p:val>
                                            <p:strVal val="#ppt_y"/>
                                          </p:val>
                                        </p:tav>
                                      </p:tavLst>
                                    </p:anim>
                                  </p:childTnLst>
                                </p:cTn>
                              </p:par>
                            </p:childTnLst>
                          </p:cTn>
                        </p:par>
                        <p:par>
                          <p:cTn id="44" fill="hold">
                            <p:stCondLst>
                              <p:cond delay="4000"/>
                            </p:stCondLst>
                            <p:childTnLst>
                              <p:par>
                                <p:cTn id="45" presetID="2" presetClass="entr" presetSubtype="8" fill="hold" nodeType="afterEffect">
                                  <p:stCondLst>
                                    <p:cond delay="0"/>
                                  </p:stCondLst>
                                  <p:childTnLst>
                                    <p:set>
                                      <p:cBhvr>
                                        <p:cTn id="46" dur="1" fill="hold">
                                          <p:stCondLst>
                                            <p:cond delay="0"/>
                                          </p:stCondLst>
                                        </p:cTn>
                                        <p:tgtEl>
                                          <p:spTgt spid="41"/>
                                        </p:tgtEl>
                                        <p:attrNameLst>
                                          <p:attrName>style.visibility</p:attrName>
                                        </p:attrNameLst>
                                      </p:cBhvr>
                                      <p:to>
                                        <p:strVal val="visible"/>
                                      </p:to>
                                    </p:set>
                                    <p:anim calcmode="lin" valueType="num">
                                      <p:cBhvr additive="base">
                                        <p:cTn id="47" dur="500" fill="hold"/>
                                        <p:tgtEl>
                                          <p:spTgt spid="41"/>
                                        </p:tgtEl>
                                        <p:attrNameLst>
                                          <p:attrName>ppt_x</p:attrName>
                                        </p:attrNameLst>
                                      </p:cBhvr>
                                      <p:tavLst>
                                        <p:tav tm="0">
                                          <p:val>
                                            <p:strVal val="0-#ppt_w/2"/>
                                          </p:val>
                                        </p:tav>
                                        <p:tav tm="100000">
                                          <p:val>
                                            <p:strVal val="#ppt_x"/>
                                          </p:val>
                                        </p:tav>
                                      </p:tavLst>
                                    </p:anim>
                                    <p:anim calcmode="lin" valueType="num">
                                      <p:cBhvr additive="base">
                                        <p:cTn id="48" dur="500" fill="hold"/>
                                        <p:tgtEl>
                                          <p:spTgt spid="4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Freeform 2"/>
          <p:cNvSpPr/>
          <p:nvPr/>
        </p:nvSpPr>
        <p:spPr>
          <a:xfrm rot="-8223014">
            <a:off x="10390308" y="-6185338"/>
            <a:ext cx="10128448" cy="10895890"/>
          </a:xfrm>
          <a:custGeom>
            <a:avLst/>
            <a:gdLst/>
            <a:ahLst/>
            <a:cxnLst/>
            <a:rect l="l" t="t" r="r" b="b"/>
            <a:pathLst>
              <a:path w="10128448" h="10895890">
                <a:moveTo>
                  <a:pt x="0" y="0"/>
                </a:moveTo>
                <a:lnTo>
                  <a:pt x="10128448" y="0"/>
                </a:lnTo>
                <a:lnTo>
                  <a:pt x="10128448" y="10895890"/>
                </a:lnTo>
                <a:lnTo>
                  <a:pt x="0" y="10895890"/>
                </a:lnTo>
                <a:lnTo>
                  <a:pt x="0" y="0"/>
                </a:lnTo>
                <a:close/>
              </a:path>
            </a:pathLst>
          </a:custGeom>
          <a:blipFill>
            <a:blip r:embed="rId2"/>
            <a:stretch>
              <a:fillRect l="-157" r="-157"/>
            </a:stretch>
          </a:blipFill>
        </p:spPr>
      </p:sp>
      <p:sp>
        <p:nvSpPr>
          <p:cNvPr id="10" name="Freeform 10"/>
          <p:cNvSpPr/>
          <p:nvPr/>
        </p:nvSpPr>
        <p:spPr>
          <a:xfrm>
            <a:off x="7268338" y="1149815"/>
            <a:ext cx="767433" cy="650410"/>
          </a:xfrm>
          <a:custGeom>
            <a:avLst/>
            <a:gdLst/>
            <a:ahLst/>
            <a:cxnLst/>
            <a:rect l="l" t="t" r="r" b="b"/>
            <a:pathLst>
              <a:path w="650410" h="650410">
                <a:moveTo>
                  <a:pt x="0" y="0"/>
                </a:moveTo>
                <a:lnTo>
                  <a:pt x="650411" y="0"/>
                </a:lnTo>
                <a:lnTo>
                  <a:pt x="650411" y="650411"/>
                </a:lnTo>
                <a:lnTo>
                  <a:pt x="0" y="65041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3" name="TextBox 13"/>
          <p:cNvSpPr txBox="1"/>
          <p:nvPr/>
        </p:nvSpPr>
        <p:spPr>
          <a:xfrm>
            <a:off x="0" y="38100"/>
            <a:ext cx="6746169" cy="1692771"/>
          </a:xfrm>
          <a:prstGeom prst="rect">
            <a:avLst/>
          </a:prstGeom>
        </p:spPr>
        <p:txBody>
          <a:bodyPr wrap="square" lIns="0" tIns="0" rIns="0" bIns="0" rtlCol="0" anchor="t">
            <a:spAutoFit/>
          </a:bodyPr>
          <a:lstStyle/>
          <a:p>
            <a:pPr algn="ctr">
              <a:lnSpc>
                <a:spcPts val="6600"/>
              </a:lnSpc>
            </a:pPr>
            <a:r>
              <a:rPr lang="en-US" sz="6000" dirty="0">
                <a:solidFill>
                  <a:srgbClr val="FBF9F1"/>
                </a:solidFill>
                <a:latin typeface="Times New Roman" panose="02020603050405020304" pitchFamily="18" charset="0"/>
                <a:ea typeface="Poppins Bold"/>
                <a:cs typeface="Times New Roman" panose="02020603050405020304" pitchFamily="18" charset="0"/>
                <a:sym typeface="Poppins Bold"/>
              </a:rPr>
              <a:t>Approaches to Management</a:t>
            </a:r>
          </a:p>
        </p:txBody>
      </p:sp>
      <p:sp>
        <p:nvSpPr>
          <p:cNvPr id="25" name="TextBox 24">
            <a:extLst>
              <a:ext uri="{FF2B5EF4-FFF2-40B4-BE49-F238E27FC236}">
                <a16:creationId xmlns:a16="http://schemas.microsoft.com/office/drawing/2014/main" id="{76EB0C46-052F-4C5E-BD3C-17B5371D5DA7}"/>
              </a:ext>
            </a:extLst>
          </p:cNvPr>
          <p:cNvSpPr txBox="1"/>
          <p:nvPr/>
        </p:nvSpPr>
        <p:spPr>
          <a:xfrm>
            <a:off x="571500" y="2324100"/>
            <a:ext cx="17145000" cy="6186309"/>
          </a:xfrm>
          <a:prstGeom prst="rect">
            <a:avLst/>
          </a:prstGeom>
          <a:noFill/>
        </p:spPr>
        <p:txBody>
          <a:bodyPr wrap="square">
            <a:spAutoFit/>
          </a:bodyPr>
          <a:lstStyle/>
          <a:p>
            <a:r>
              <a:rPr lang="en-US" sz="4400" dirty="0">
                <a:solidFill>
                  <a:schemeClr val="bg1"/>
                </a:solidFill>
                <a:latin typeface="Times New Roman" panose="02020603050405020304" pitchFamily="18" charset="0"/>
                <a:cs typeface="Times New Roman" panose="02020603050405020304" pitchFamily="18" charset="0"/>
              </a:rPr>
              <a:t>Quantitative Approach:</a:t>
            </a:r>
          </a:p>
          <a:p>
            <a:endParaRPr lang="en-US" sz="4400" dirty="0">
              <a:solidFill>
                <a:schemeClr val="bg1"/>
              </a:solidFill>
              <a:latin typeface="Times New Roman" panose="02020603050405020304" pitchFamily="18" charset="0"/>
              <a:cs typeface="Times New Roman" panose="02020603050405020304" pitchFamily="18" charset="0"/>
            </a:endParaRPr>
          </a:p>
          <a:p>
            <a:pPr marL="571500" indent="-571500">
              <a:buFont typeface="Arial" panose="020B0604020202020204" pitchFamily="34" charset="0"/>
              <a:buChar char="•"/>
            </a:pPr>
            <a:r>
              <a:rPr lang="en-US" sz="4400" dirty="0">
                <a:solidFill>
                  <a:schemeClr val="bg1"/>
                </a:solidFill>
                <a:latin typeface="Times New Roman" panose="02020603050405020304" pitchFamily="18" charset="0"/>
                <a:cs typeface="Times New Roman" panose="02020603050405020304" pitchFamily="18" charset="0"/>
              </a:rPr>
              <a:t>Management Science: Uses mathematical and statistical techniques to solve complex management problems and make decisions.</a:t>
            </a:r>
          </a:p>
          <a:p>
            <a:pPr marL="571500" indent="-571500">
              <a:buFont typeface="Arial" panose="020B0604020202020204" pitchFamily="34" charset="0"/>
              <a:buChar char="•"/>
            </a:pPr>
            <a:endParaRPr lang="en-US" sz="4400" dirty="0">
              <a:solidFill>
                <a:schemeClr val="bg1"/>
              </a:solidFill>
              <a:latin typeface="Times New Roman" panose="02020603050405020304" pitchFamily="18" charset="0"/>
              <a:cs typeface="Times New Roman" panose="02020603050405020304" pitchFamily="18" charset="0"/>
            </a:endParaRPr>
          </a:p>
          <a:p>
            <a:pPr marL="571500" indent="-571500">
              <a:buFont typeface="Arial" panose="020B0604020202020204" pitchFamily="34" charset="0"/>
              <a:buChar char="•"/>
            </a:pPr>
            <a:r>
              <a:rPr lang="en-US" sz="4400" dirty="0">
                <a:solidFill>
                  <a:schemeClr val="bg1"/>
                </a:solidFill>
                <a:latin typeface="Times New Roman" panose="02020603050405020304" pitchFamily="18" charset="0"/>
                <a:cs typeface="Times New Roman" panose="02020603050405020304" pitchFamily="18" charset="0"/>
              </a:rPr>
              <a:t>Operations Management: Focuses on optimizing the production and delivery of goods and services, using techniques such as linear programming, queuing theory, and inventory management.</a:t>
            </a:r>
          </a:p>
          <a:p>
            <a:endParaRPr lang="en-US" sz="44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875073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Freeform 2"/>
          <p:cNvSpPr/>
          <p:nvPr/>
        </p:nvSpPr>
        <p:spPr>
          <a:xfrm rot="-8223014">
            <a:off x="10390308" y="-6185338"/>
            <a:ext cx="10128448" cy="10895890"/>
          </a:xfrm>
          <a:custGeom>
            <a:avLst/>
            <a:gdLst/>
            <a:ahLst/>
            <a:cxnLst/>
            <a:rect l="l" t="t" r="r" b="b"/>
            <a:pathLst>
              <a:path w="10128448" h="10895890">
                <a:moveTo>
                  <a:pt x="0" y="0"/>
                </a:moveTo>
                <a:lnTo>
                  <a:pt x="10128448" y="0"/>
                </a:lnTo>
                <a:lnTo>
                  <a:pt x="10128448" y="10895890"/>
                </a:lnTo>
                <a:lnTo>
                  <a:pt x="0" y="10895890"/>
                </a:lnTo>
                <a:lnTo>
                  <a:pt x="0" y="0"/>
                </a:lnTo>
                <a:close/>
              </a:path>
            </a:pathLst>
          </a:custGeom>
          <a:blipFill>
            <a:blip r:embed="rId2"/>
            <a:stretch>
              <a:fillRect l="-157" r="-157"/>
            </a:stretch>
          </a:blipFill>
        </p:spPr>
      </p:sp>
      <p:sp>
        <p:nvSpPr>
          <p:cNvPr id="10" name="Freeform 10"/>
          <p:cNvSpPr/>
          <p:nvPr/>
        </p:nvSpPr>
        <p:spPr>
          <a:xfrm>
            <a:off x="7268338" y="1149815"/>
            <a:ext cx="767433" cy="650410"/>
          </a:xfrm>
          <a:custGeom>
            <a:avLst/>
            <a:gdLst/>
            <a:ahLst/>
            <a:cxnLst/>
            <a:rect l="l" t="t" r="r" b="b"/>
            <a:pathLst>
              <a:path w="650410" h="650410">
                <a:moveTo>
                  <a:pt x="0" y="0"/>
                </a:moveTo>
                <a:lnTo>
                  <a:pt x="650411" y="0"/>
                </a:lnTo>
                <a:lnTo>
                  <a:pt x="650411" y="650411"/>
                </a:lnTo>
                <a:lnTo>
                  <a:pt x="0" y="65041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3" name="TextBox 13"/>
          <p:cNvSpPr txBox="1"/>
          <p:nvPr/>
        </p:nvSpPr>
        <p:spPr>
          <a:xfrm>
            <a:off x="0" y="38100"/>
            <a:ext cx="6746169" cy="1692771"/>
          </a:xfrm>
          <a:prstGeom prst="rect">
            <a:avLst/>
          </a:prstGeom>
        </p:spPr>
        <p:txBody>
          <a:bodyPr wrap="square" lIns="0" tIns="0" rIns="0" bIns="0" rtlCol="0" anchor="t">
            <a:spAutoFit/>
          </a:bodyPr>
          <a:lstStyle/>
          <a:p>
            <a:pPr algn="ctr">
              <a:lnSpc>
                <a:spcPts val="6600"/>
              </a:lnSpc>
            </a:pPr>
            <a:r>
              <a:rPr lang="en-US" sz="6000" dirty="0">
                <a:solidFill>
                  <a:srgbClr val="FBF9F1"/>
                </a:solidFill>
                <a:latin typeface="Times New Roman" panose="02020603050405020304" pitchFamily="18" charset="0"/>
                <a:ea typeface="Poppins Bold"/>
                <a:cs typeface="Times New Roman" panose="02020603050405020304" pitchFamily="18" charset="0"/>
                <a:sym typeface="Poppins Bold"/>
              </a:rPr>
              <a:t>Approaches to Management</a:t>
            </a:r>
          </a:p>
        </p:txBody>
      </p:sp>
      <p:sp>
        <p:nvSpPr>
          <p:cNvPr id="25" name="TextBox 24">
            <a:extLst>
              <a:ext uri="{FF2B5EF4-FFF2-40B4-BE49-F238E27FC236}">
                <a16:creationId xmlns:a16="http://schemas.microsoft.com/office/drawing/2014/main" id="{76EB0C46-052F-4C5E-BD3C-17B5371D5DA7}"/>
              </a:ext>
            </a:extLst>
          </p:cNvPr>
          <p:cNvSpPr txBox="1"/>
          <p:nvPr/>
        </p:nvSpPr>
        <p:spPr>
          <a:xfrm>
            <a:off x="571500" y="2324100"/>
            <a:ext cx="17145000" cy="6186309"/>
          </a:xfrm>
          <a:prstGeom prst="rect">
            <a:avLst/>
          </a:prstGeom>
          <a:noFill/>
        </p:spPr>
        <p:txBody>
          <a:bodyPr wrap="square">
            <a:spAutoFit/>
          </a:bodyPr>
          <a:lstStyle/>
          <a:p>
            <a:pPr marL="571500" indent="-571500">
              <a:buFont typeface="Arial" panose="020B0604020202020204" pitchFamily="34" charset="0"/>
              <a:buChar char="•"/>
            </a:pPr>
            <a:r>
              <a:rPr lang="en-US" sz="4400" b="1" dirty="0">
                <a:solidFill>
                  <a:schemeClr val="bg1"/>
                </a:solidFill>
                <a:latin typeface="Times New Roman" panose="02020603050405020304" pitchFamily="18" charset="0"/>
                <a:cs typeface="Times New Roman" panose="02020603050405020304" pitchFamily="18" charset="0"/>
              </a:rPr>
              <a:t>Systems Approach</a:t>
            </a:r>
            <a:r>
              <a:rPr lang="en-US" sz="4400" dirty="0">
                <a:solidFill>
                  <a:schemeClr val="bg1"/>
                </a:solidFill>
                <a:latin typeface="Times New Roman" panose="02020603050405020304" pitchFamily="18" charset="0"/>
                <a:cs typeface="Times New Roman" panose="02020603050405020304" pitchFamily="18" charset="0"/>
              </a:rPr>
              <a:t>: Views an organization as an interrelated and interdependent set of elements functioning as a whole. Emphasizes the importance of understanding the relationships among the various parts of the organization and how changes in one part affect the others.</a:t>
            </a:r>
          </a:p>
          <a:p>
            <a:pPr marL="571500" indent="-571500">
              <a:buFont typeface="Arial" panose="020B0604020202020204" pitchFamily="34" charset="0"/>
              <a:buChar char="•"/>
            </a:pPr>
            <a:endParaRPr lang="en-US" sz="4400" dirty="0">
              <a:solidFill>
                <a:schemeClr val="bg1"/>
              </a:solidFill>
              <a:latin typeface="Times New Roman" panose="02020603050405020304" pitchFamily="18" charset="0"/>
              <a:cs typeface="Times New Roman" panose="02020603050405020304" pitchFamily="18" charset="0"/>
            </a:endParaRPr>
          </a:p>
          <a:p>
            <a:pPr marL="571500" indent="-571500">
              <a:buFont typeface="Arial" panose="020B0604020202020204" pitchFamily="34" charset="0"/>
              <a:buChar char="•"/>
            </a:pPr>
            <a:r>
              <a:rPr lang="en-US" sz="4400" b="1" dirty="0">
                <a:solidFill>
                  <a:schemeClr val="bg1"/>
                </a:solidFill>
                <a:latin typeface="Times New Roman" panose="02020603050405020304" pitchFamily="18" charset="0"/>
                <a:cs typeface="Times New Roman" panose="02020603050405020304" pitchFamily="18" charset="0"/>
              </a:rPr>
              <a:t>Contingency Approach</a:t>
            </a:r>
            <a:r>
              <a:rPr lang="en-US" sz="4400" dirty="0">
                <a:solidFill>
                  <a:schemeClr val="bg1"/>
                </a:solidFill>
                <a:latin typeface="Times New Roman" panose="02020603050405020304" pitchFamily="18" charset="0"/>
                <a:cs typeface="Times New Roman" panose="02020603050405020304" pitchFamily="18" charset="0"/>
              </a:rPr>
              <a:t>: Argues that there is no one best way to manage. Instead, the most effective management practices depend on the specific circumstances or context, including the external environment, organizational size, and the nature of the work.</a:t>
            </a:r>
          </a:p>
        </p:txBody>
      </p:sp>
    </p:spTree>
    <p:extLst>
      <p:ext uri="{BB962C8B-B14F-4D97-AF65-F5344CB8AC3E}">
        <p14:creationId xmlns:p14="http://schemas.microsoft.com/office/powerpoint/2010/main" val="23116990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Freeform 2"/>
          <p:cNvSpPr/>
          <p:nvPr/>
        </p:nvSpPr>
        <p:spPr>
          <a:xfrm rot="-8223014">
            <a:off x="10420787" y="-7742619"/>
            <a:ext cx="10128448" cy="10895890"/>
          </a:xfrm>
          <a:custGeom>
            <a:avLst/>
            <a:gdLst/>
            <a:ahLst/>
            <a:cxnLst/>
            <a:rect l="l" t="t" r="r" b="b"/>
            <a:pathLst>
              <a:path w="10128448" h="10895890">
                <a:moveTo>
                  <a:pt x="0" y="0"/>
                </a:moveTo>
                <a:lnTo>
                  <a:pt x="10128448" y="0"/>
                </a:lnTo>
                <a:lnTo>
                  <a:pt x="10128448" y="10895890"/>
                </a:lnTo>
                <a:lnTo>
                  <a:pt x="0" y="10895890"/>
                </a:lnTo>
                <a:lnTo>
                  <a:pt x="0" y="0"/>
                </a:lnTo>
                <a:close/>
              </a:path>
            </a:pathLst>
          </a:custGeom>
          <a:blipFill>
            <a:blip r:embed="rId2"/>
            <a:stretch>
              <a:fillRect l="-157" r="-157"/>
            </a:stretch>
          </a:blipFill>
        </p:spPr>
      </p:sp>
      <p:sp>
        <p:nvSpPr>
          <p:cNvPr id="10" name="Freeform 10"/>
          <p:cNvSpPr/>
          <p:nvPr/>
        </p:nvSpPr>
        <p:spPr>
          <a:xfrm>
            <a:off x="7268338" y="1149815"/>
            <a:ext cx="767433" cy="650410"/>
          </a:xfrm>
          <a:custGeom>
            <a:avLst/>
            <a:gdLst/>
            <a:ahLst/>
            <a:cxnLst/>
            <a:rect l="l" t="t" r="r" b="b"/>
            <a:pathLst>
              <a:path w="650410" h="650410">
                <a:moveTo>
                  <a:pt x="0" y="0"/>
                </a:moveTo>
                <a:lnTo>
                  <a:pt x="650411" y="0"/>
                </a:lnTo>
                <a:lnTo>
                  <a:pt x="650411" y="650411"/>
                </a:lnTo>
                <a:lnTo>
                  <a:pt x="0" y="65041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3" name="TextBox 13"/>
          <p:cNvSpPr txBox="1"/>
          <p:nvPr/>
        </p:nvSpPr>
        <p:spPr>
          <a:xfrm>
            <a:off x="0" y="38100"/>
            <a:ext cx="6746169" cy="1692771"/>
          </a:xfrm>
          <a:prstGeom prst="rect">
            <a:avLst/>
          </a:prstGeom>
        </p:spPr>
        <p:txBody>
          <a:bodyPr wrap="square" lIns="0" tIns="0" rIns="0" bIns="0" rtlCol="0" anchor="t">
            <a:spAutoFit/>
          </a:bodyPr>
          <a:lstStyle/>
          <a:p>
            <a:pPr algn="ctr">
              <a:lnSpc>
                <a:spcPts val="6600"/>
              </a:lnSpc>
            </a:pPr>
            <a:r>
              <a:rPr lang="en-US" sz="6000" dirty="0">
                <a:solidFill>
                  <a:srgbClr val="FBF9F1"/>
                </a:solidFill>
                <a:latin typeface="Times New Roman" panose="02020603050405020304" pitchFamily="18" charset="0"/>
                <a:ea typeface="Poppins Bold"/>
                <a:cs typeface="Times New Roman" panose="02020603050405020304" pitchFamily="18" charset="0"/>
                <a:sym typeface="Poppins Bold"/>
              </a:rPr>
              <a:t>Approaches to Management</a:t>
            </a:r>
          </a:p>
        </p:txBody>
      </p:sp>
      <p:sp>
        <p:nvSpPr>
          <p:cNvPr id="25" name="TextBox 24">
            <a:extLst>
              <a:ext uri="{FF2B5EF4-FFF2-40B4-BE49-F238E27FC236}">
                <a16:creationId xmlns:a16="http://schemas.microsoft.com/office/drawing/2014/main" id="{76EB0C46-052F-4C5E-BD3C-17B5371D5DA7}"/>
              </a:ext>
            </a:extLst>
          </p:cNvPr>
          <p:cNvSpPr txBox="1"/>
          <p:nvPr/>
        </p:nvSpPr>
        <p:spPr>
          <a:xfrm>
            <a:off x="571500" y="1807845"/>
            <a:ext cx="17145000" cy="8217634"/>
          </a:xfrm>
          <a:prstGeom prst="rect">
            <a:avLst/>
          </a:prstGeom>
          <a:noFill/>
        </p:spPr>
        <p:txBody>
          <a:bodyPr wrap="square">
            <a:spAutoFit/>
          </a:bodyPr>
          <a:lstStyle/>
          <a:p>
            <a:r>
              <a:rPr lang="en-US" sz="4400" b="1" dirty="0">
                <a:solidFill>
                  <a:schemeClr val="bg1"/>
                </a:solidFill>
                <a:latin typeface="Times New Roman" panose="02020603050405020304" pitchFamily="18" charset="0"/>
                <a:cs typeface="Times New Roman" panose="02020603050405020304" pitchFamily="18" charset="0"/>
              </a:rPr>
              <a:t>Contemporary Approaches:</a:t>
            </a:r>
          </a:p>
          <a:p>
            <a:endParaRPr lang="en-US" sz="4400" b="1" dirty="0">
              <a:solidFill>
                <a:schemeClr val="bg1"/>
              </a:solidFill>
              <a:latin typeface="Times New Roman" panose="02020603050405020304" pitchFamily="18" charset="0"/>
              <a:cs typeface="Times New Roman" panose="02020603050405020304" pitchFamily="18" charset="0"/>
            </a:endParaRPr>
          </a:p>
          <a:p>
            <a:pPr marL="571500" indent="-571500">
              <a:buFont typeface="Arial" panose="020B0604020202020204" pitchFamily="34" charset="0"/>
              <a:buChar char="•"/>
            </a:pPr>
            <a:r>
              <a:rPr lang="en-US" sz="4400" b="1" dirty="0">
                <a:solidFill>
                  <a:schemeClr val="bg1"/>
                </a:solidFill>
                <a:latin typeface="Times New Roman" panose="02020603050405020304" pitchFamily="18" charset="0"/>
                <a:cs typeface="Times New Roman" panose="02020603050405020304" pitchFamily="18" charset="0"/>
              </a:rPr>
              <a:t>Total Quality Management (TQM): </a:t>
            </a:r>
            <a:r>
              <a:rPr lang="en-US" sz="4400" dirty="0">
                <a:solidFill>
                  <a:schemeClr val="bg1"/>
                </a:solidFill>
                <a:latin typeface="Times New Roman" panose="02020603050405020304" pitchFamily="18" charset="0"/>
                <a:cs typeface="Times New Roman" panose="02020603050405020304" pitchFamily="18" charset="0"/>
              </a:rPr>
              <a:t>Focuses on continuous improvement and customer satisfaction through the involvement of all employees in quality initiatives.</a:t>
            </a:r>
          </a:p>
          <a:p>
            <a:pPr marL="571500" indent="-571500">
              <a:buFont typeface="Arial" panose="020B0604020202020204" pitchFamily="34" charset="0"/>
              <a:buChar char="•"/>
            </a:pPr>
            <a:endParaRPr lang="en-US" sz="4400" b="1" dirty="0">
              <a:solidFill>
                <a:schemeClr val="bg1"/>
              </a:solidFill>
              <a:latin typeface="Times New Roman" panose="02020603050405020304" pitchFamily="18" charset="0"/>
              <a:cs typeface="Times New Roman" panose="02020603050405020304" pitchFamily="18" charset="0"/>
            </a:endParaRPr>
          </a:p>
          <a:p>
            <a:pPr marL="571500" indent="-571500">
              <a:buFont typeface="Arial" panose="020B0604020202020204" pitchFamily="34" charset="0"/>
              <a:buChar char="•"/>
            </a:pPr>
            <a:r>
              <a:rPr lang="en-US" sz="4400" b="1" dirty="0">
                <a:solidFill>
                  <a:schemeClr val="bg1"/>
                </a:solidFill>
                <a:latin typeface="Times New Roman" panose="02020603050405020304" pitchFamily="18" charset="0"/>
                <a:cs typeface="Times New Roman" panose="02020603050405020304" pitchFamily="18" charset="0"/>
              </a:rPr>
              <a:t>Lean Management: </a:t>
            </a:r>
            <a:r>
              <a:rPr lang="en-US" sz="4400" dirty="0">
                <a:solidFill>
                  <a:schemeClr val="bg1"/>
                </a:solidFill>
                <a:latin typeface="Times New Roman" panose="02020603050405020304" pitchFamily="18" charset="0"/>
                <a:cs typeface="Times New Roman" panose="02020603050405020304" pitchFamily="18" charset="0"/>
              </a:rPr>
              <a:t>Emphasizes minimizing waste and maximizing value through efficient processes.</a:t>
            </a:r>
          </a:p>
          <a:p>
            <a:pPr marL="571500" indent="-571500">
              <a:buFont typeface="Arial" panose="020B0604020202020204" pitchFamily="34" charset="0"/>
              <a:buChar char="•"/>
            </a:pPr>
            <a:endParaRPr lang="en-US" sz="4400" b="1" dirty="0">
              <a:solidFill>
                <a:schemeClr val="bg1"/>
              </a:solidFill>
              <a:latin typeface="Times New Roman" panose="02020603050405020304" pitchFamily="18" charset="0"/>
              <a:cs typeface="Times New Roman" panose="02020603050405020304" pitchFamily="18" charset="0"/>
            </a:endParaRPr>
          </a:p>
          <a:p>
            <a:pPr marL="571500" indent="-571500">
              <a:buFont typeface="Arial" panose="020B0604020202020204" pitchFamily="34" charset="0"/>
              <a:buChar char="•"/>
            </a:pPr>
            <a:r>
              <a:rPr lang="en-US" sz="4400" b="1" dirty="0">
                <a:solidFill>
                  <a:schemeClr val="bg1"/>
                </a:solidFill>
                <a:latin typeface="Times New Roman" panose="02020603050405020304" pitchFamily="18" charset="0"/>
                <a:cs typeface="Times New Roman" panose="02020603050405020304" pitchFamily="18" charset="0"/>
              </a:rPr>
              <a:t>Six Sigma: </a:t>
            </a:r>
            <a:r>
              <a:rPr lang="en-US" sz="4400" dirty="0">
                <a:solidFill>
                  <a:schemeClr val="bg1"/>
                </a:solidFill>
                <a:latin typeface="Times New Roman" panose="02020603050405020304" pitchFamily="18" charset="0"/>
                <a:cs typeface="Times New Roman" panose="02020603050405020304" pitchFamily="18" charset="0"/>
              </a:rPr>
              <a:t>Uses data-driven techniques to improve processes and reduce defects.</a:t>
            </a:r>
          </a:p>
          <a:p>
            <a:pPr marL="571500" indent="-571500">
              <a:buFont typeface="Arial" panose="020B0604020202020204" pitchFamily="34" charset="0"/>
              <a:buChar char="•"/>
            </a:pPr>
            <a:endParaRPr lang="en-US" sz="4400" b="1"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066611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Freeform 3"/>
          <p:cNvSpPr/>
          <p:nvPr/>
        </p:nvSpPr>
        <p:spPr>
          <a:xfrm>
            <a:off x="7850751" y="-2824344"/>
            <a:ext cx="7793769" cy="7706089"/>
          </a:xfrm>
          <a:custGeom>
            <a:avLst/>
            <a:gdLst/>
            <a:ahLst/>
            <a:cxnLst/>
            <a:rect l="l" t="t" r="r" b="b"/>
            <a:pathLst>
              <a:path w="7793769" h="7706089">
                <a:moveTo>
                  <a:pt x="0" y="0"/>
                </a:moveTo>
                <a:lnTo>
                  <a:pt x="7793769" y="0"/>
                </a:lnTo>
                <a:lnTo>
                  <a:pt x="7793769" y="7706088"/>
                </a:lnTo>
                <a:lnTo>
                  <a:pt x="0" y="7706088"/>
                </a:lnTo>
                <a:lnTo>
                  <a:pt x="0" y="0"/>
                </a:lnTo>
                <a:close/>
              </a:path>
            </a:pathLst>
          </a:custGeom>
          <a:blipFill>
            <a:blip r:embed="rId2">
              <a:alphaModFix amt="16000"/>
              <a:extLst>
                <a:ext uri="{96DAC541-7B7A-43D3-8B79-37D633B846F1}">
                  <asvg:svgBlip xmlns:asvg="http://schemas.microsoft.com/office/drawing/2016/SVG/main" r:embed="rId3"/>
                </a:ext>
              </a:extLst>
            </a:blip>
            <a:stretch>
              <a:fillRect/>
            </a:stretch>
          </a:blipFill>
          <a:ln cap="sq">
            <a:noFill/>
            <a:prstDash val="solid"/>
            <a:miter/>
          </a:ln>
        </p:spPr>
      </p:sp>
      <p:sp>
        <p:nvSpPr>
          <p:cNvPr id="4" name="Freeform 4"/>
          <p:cNvSpPr/>
          <p:nvPr/>
        </p:nvSpPr>
        <p:spPr>
          <a:xfrm>
            <a:off x="-5384350" y="2773216"/>
            <a:ext cx="11102518" cy="10977615"/>
          </a:xfrm>
          <a:custGeom>
            <a:avLst/>
            <a:gdLst/>
            <a:ahLst/>
            <a:cxnLst/>
            <a:rect l="l" t="t" r="r" b="b"/>
            <a:pathLst>
              <a:path w="11102518" h="10977615">
                <a:moveTo>
                  <a:pt x="0" y="0"/>
                </a:moveTo>
                <a:lnTo>
                  <a:pt x="11102518" y="0"/>
                </a:lnTo>
                <a:lnTo>
                  <a:pt x="11102518" y="10977615"/>
                </a:lnTo>
                <a:lnTo>
                  <a:pt x="0" y="10977615"/>
                </a:lnTo>
                <a:lnTo>
                  <a:pt x="0" y="0"/>
                </a:lnTo>
                <a:close/>
              </a:path>
            </a:pathLst>
          </a:custGeom>
          <a:blipFill>
            <a:blip r:embed="rId4">
              <a:alphaModFix amt="16000"/>
              <a:extLst>
                <a:ext uri="{96DAC541-7B7A-43D3-8B79-37D633B846F1}">
                  <asvg:svgBlip xmlns:asvg="http://schemas.microsoft.com/office/drawing/2016/SVG/main" r:embed="rId5"/>
                </a:ext>
              </a:extLst>
            </a:blip>
            <a:stretch>
              <a:fillRect/>
            </a:stretch>
          </a:blipFill>
          <a:ln cap="sq">
            <a:noFill/>
            <a:prstDash val="solid"/>
            <a:miter/>
          </a:ln>
        </p:spPr>
      </p:sp>
      <p:sp>
        <p:nvSpPr>
          <p:cNvPr id="12" name="TextBox 29">
            <a:extLst>
              <a:ext uri="{FF2B5EF4-FFF2-40B4-BE49-F238E27FC236}">
                <a16:creationId xmlns:a16="http://schemas.microsoft.com/office/drawing/2014/main" id="{A87AC7AE-7DB7-4E7C-9039-BDBC4A623C09}"/>
              </a:ext>
            </a:extLst>
          </p:cNvPr>
          <p:cNvSpPr txBox="1"/>
          <p:nvPr/>
        </p:nvSpPr>
        <p:spPr>
          <a:xfrm>
            <a:off x="1" y="71461"/>
            <a:ext cx="18226974" cy="1015471"/>
          </a:xfrm>
          <a:prstGeom prst="rect">
            <a:avLst/>
          </a:prstGeom>
        </p:spPr>
        <p:txBody>
          <a:bodyPr wrap="square" lIns="0" tIns="0" rIns="0" bIns="0" rtlCol="0" anchor="t">
            <a:spAutoFit/>
          </a:bodyPr>
          <a:lstStyle/>
          <a:p>
            <a:pPr marL="0" lvl="0" indent="0" algn="ctr">
              <a:lnSpc>
                <a:spcPts val="8985"/>
              </a:lnSpc>
              <a:spcBef>
                <a:spcPct val="0"/>
              </a:spcBef>
            </a:pPr>
            <a:r>
              <a:rPr lang="en-US" sz="4800" spc="417" dirty="0">
                <a:latin typeface="Alata"/>
                <a:ea typeface="Alata"/>
                <a:cs typeface="Alata"/>
                <a:sym typeface="Alata"/>
              </a:rPr>
              <a:t>Activities of Different Functions</a:t>
            </a:r>
          </a:p>
        </p:txBody>
      </p:sp>
      <p:pic>
        <p:nvPicPr>
          <p:cNvPr id="2050" name="Picture 2">
            <a:extLst>
              <a:ext uri="{FF2B5EF4-FFF2-40B4-BE49-F238E27FC236}">
                <a16:creationId xmlns:a16="http://schemas.microsoft.com/office/drawing/2014/main" id="{5936C61E-CDF2-4DED-8DC5-D1D67ADAB69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52600" y="1693327"/>
            <a:ext cx="15011400" cy="78697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71695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22211E"/>
        </a:solidFill>
        <a:effectLst/>
      </p:bgPr>
    </p:bg>
    <p:spTree>
      <p:nvGrpSpPr>
        <p:cNvPr id="1" name=""/>
        <p:cNvGrpSpPr/>
        <p:nvPr/>
      </p:nvGrpSpPr>
      <p:grpSpPr>
        <a:xfrm>
          <a:off x="0" y="0"/>
          <a:ext cx="0" cy="0"/>
          <a:chOff x="0" y="0"/>
          <a:chExt cx="0" cy="0"/>
        </a:xfrm>
      </p:grpSpPr>
      <p:sp>
        <p:nvSpPr>
          <p:cNvPr id="2" name="Freeform 2"/>
          <p:cNvSpPr/>
          <p:nvPr/>
        </p:nvSpPr>
        <p:spPr>
          <a:xfrm>
            <a:off x="8016987" y="5337502"/>
            <a:ext cx="9379701" cy="9274179"/>
          </a:xfrm>
          <a:custGeom>
            <a:avLst/>
            <a:gdLst/>
            <a:ahLst/>
            <a:cxnLst/>
            <a:rect l="l" t="t" r="r" b="b"/>
            <a:pathLst>
              <a:path w="9379701" h="9274179">
                <a:moveTo>
                  <a:pt x="0" y="0"/>
                </a:moveTo>
                <a:lnTo>
                  <a:pt x="9379700" y="0"/>
                </a:lnTo>
                <a:lnTo>
                  <a:pt x="9379700" y="9274179"/>
                </a:lnTo>
                <a:lnTo>
                  <a:pt x="0" y="9274179"/>
                </a:lnTo>
                <a:lnTo>
                  <a:pt x="0" y="0"/>
                </a:lnTo>
                <a:close/>
              </a:path>
            </a:pathLst>
          </a:custGeom>
          <a:blipFill>
            <a:blip r:embed="rId2">
              <a:alphaModFix amt="9999"/>
              <a:extLst>
                <a:ext uri="{96DAC541-7B7A-43D3-8B79-37D633B846F1}">
                  <asvg:svgBlip xmlns:asvg="http://schemas.microsoft.com/office/drawing/2016/SVG/main" r:embed="rId3"/>
                </a:ext>
              </a:extLst>
            </a:blip>
            <a:stretch>
              <a:fillRect/>
            </a:stretch>
          </a:blipFill>
          <a:ln cap="sq">
            <a:noFill/>
            <a:prstDash val="solid"/>
            <a:miter/>
          </a:ln>
        </p:spPr>
      </p:sp>
      <p:pic>
        <p:nvPicPr>
          <p:cNvPr id="13" name="Picture 12">
            <a:extLst>
              <a:ext uri="{FF2B5EF4-FFF2-40B4-BE49-F238E27FC236}">
                <a16:creationId xmlns:a16="http://schemas.microsoft.com/office/drawing/2014/main" id="{1D322B45-9244-412F-A29E-947AC06EA7C1}"/>
              </a:ext>
            </a:extLst>
          </p:cNvPr>
          <p:cNvPicPr>
            <a:picLocks noChangeAspect="1"/>
          </p:cNvPicPr>
          <p:nvPr/>
        </p:nvPicPr>
        <p:blipFill>
          <a:blip r:embed="rId4"/>
          <a:stretch>
            <a:fillRect/>
          </a:stretch>
        </p:blipFill>
        <p:spPr>
          <a:xfrm>
            <a:off x="-76200" y="-23869"/>
            <a:ext cx="18669000" cy="10348969"/>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22211E"/>
        </a:solidFill>
        <a:effectLst/>
      </p:bgPr>
    </p:bg>
    <p:spTree>
      <p:nvGrpSpPr>
        <p:cNvPr id="1" name=""/>
        <p:cNvGrpSpPr/>
        <p:nvPr/>
      </p:nvGrpSpPr>
      <p:grpSpPr>
        <a:xfrm>
          <a:off x="0" y="0"/>
          <a:ext cx="0" cy="0"/>
          <a:chOff x="0" y="0"/>
          <a:chExt cx="0" cy="0"/>
        </a:xfrm>
      </p:grpSpPr>
      <p:sp>
        <p:nvSpPr>
          <p:cNvPr id="2" name="Freeform 2"/>
          <p:cNvSpPr/>
          <p:nvPr/>
        </p:nvSpPr>
        <p:spPr>
          <a:xfrm>
            <a:off x="8016987" y="5337502"/>
            <a:ext cx="9379701" cy="9274179"/>
          </a:xfrm>
          <a:custGeom>
            <a:avLst/>
            <a:gdLst/>
            <a:ahLst/>
            <a:cxnLst/>
            <a:rect l="l" t="t" r="r" b="b"/>
            <a:pathLst>
              <a:path w="9379701" h="9274179">
                <a:moveTo>
                  <a:pt x="0" y="0"/>
                </a:moveTo>
                <a:lnTo>
                  <a:pt x="9379700" y="0"/>
                </a:lnTo>
                <a:lnTo>
                  <a:pt x="9379700" y="9274179"/>
                </a:lnTo>
                <a:lnTo>
                  <a:pt x="0" y="9274179"/>
                </a:lnTo>
                <a:lnTo>
                  <a:pt x="0" y="0"/>
                </a:lnTo>
                <a:close/>
              </a:path>
            </a:pathLst>
          </a:custGeom>
          <a:blipFill>
            <a:blip r:embed="rId2">
              <a:alphaModFix amt="9999"/>
              <a:extLst>
                <a:ext uri="{96DAC541-7B7A-43D3-8B79-37D633B846F1}">
                  <asvg:svgBlip xmlns:asvg="http://schemas.microsoft.com/office/drawing/2016/SVG/main" r:embed="rId3"/>
                </a:ext>
              </a:extLst>
            </a:blip>
            <a:stretch>
              <a:fillRect/>
            </a:stretch>
          </a:blipFill>
          <a:ln cap="sq">
            <a:noFill/>
            <a:prstDash val="solid"/>
            <a:miter/>
          </a:ln>
        </p:spPr>
      </p:sp>
      <p:sp>
        <p:nvSpPr>
          <p:cNvPr id="3" name="Freeform 3"/>
          <p:cNvSpPr/>
          <p:nvPr/>
        </p:nvSpPr>
        <p:spPr>
          <a:xfrm>
            <a:off x="14839129" y="-3084423"/>
            <a:ext cx="9212958" cy="9109312"/>
          </a:xfrm>
          <a:custGeom>
            <a:avLst/>
            <a:gdLst/>
            <a:ahLst/>
            <a:cxnLst/>
            <a:rect l="l" t="t" r="r" b="b"/>
            <a:pathLst>
              <a:path w="9212958" h="9109312">
                <a:moveTo>
                  <a:pt x="0" y="0"/>
                </a:moveTo>
                <a:lnTo>
                  <a:pt x="9212958" y="0"/>
                </a:lnTo>
                <a:lnTo>
                  <a:pt x="9212958" y="9109312"/>
                </a:lnTo>
                <a:lnTo>
                  <a:pt x="0" y="9109312"/>
                </a:lnTo>
                <a:lnTo>
                  <a:pt x="0" y="0"/>
                </a:lnTo>
                <a:close/>
              </a:path>
            </a:pathLst>
          </a:custGeom>
          <a:blipFill>
            <a:blip r:embed="rId2">
              <a:alphaModFix amt="20999"/>
              <a:extLst>
                <a:ext uri="{96DAC541-7B7A-43D3-8B79-37D633B846F1}">
                  <asvg:svgBlip xmlns:asvg="http://schemas.microsoft.com/office/drawing/2016/SVG/main" r:embed="rId3"/>
                </a:ext>
              </a:extLst>
            </a:blip>
            <a:stretch>
              <a:fillRect/>
            </a:stretch>
          </a:blipFill>
          <a:ln cap="sq">
            <a:noFill/>
            <a:prstDash val="solid"/>
            <a:miter/>
          </a:ln>
        </p:spPr>
      </p:sp>
      <p:sp>
        <p:nvSpPr>
          <p:cNvPr id="5" name="Freeform 5"/>
          <p:cNvSpPr/>
          <p:nvPr/>
        </p:nvSpPr>
        <p:spPr>
          <a:xfrm>
            <a:off x="240142" y="1820455"/>
            <a:ext cx="9989355" cy="6646089"/>
          </a:xfrm>
          <a:custGeom>
            <a:avLst/>
            <a:gdLst/>
            <a:ahLst/>
            <a:cxnLst/>
            <a:rect l="l" t="t" r="r" b="b"/>
            <a:pathLst>
              <a:path w="11821423" h="6646089">
                <a:moveTo>
                  <a:pt x="0" y="0"/>
                </a:moveTo>
                <a:lnTo>
                  <a:pt x="11821423" y="0"/>
                </a:lnTo>
                <a:lnTo>
                  <a:pt x="11821423" y="6646089"/>
                </a:lnTo>
                <a:lnTo>
                  <a:pt x="0" y="664608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TextBox 6"/>
          <p:cNvSpPr txBox="1"/>
          <p:nvPr/>
        </p:nvSpPr>
        <p:spPr>
          <a:xfrm>
            <a:off x="609600" y="3394195"/>
            <a:ext cx="9619897" cy="4066113"/>
          </a:xfrm>
          <a:prstGeom prst="rect">
            <a:avLst/>
          </a:prstGeom>
        </p:spPr>
        <p:txBody>
          <a:bodyPr lIns="0" tIns="0" rIns="0" bIns="0" rtlCol="0" anchor="t">
            <a:spAutoFit/>
          </a:bodyPr>
          <a:lstStyle/>
          <a:p>
            <a:pPr algn="l">
              <a:lnSpc>
                <a:spcPts val="3960"/>
              </a:lnSpc>
              <a:spcBef>
                <a:spcPct val="0"/>
              </a:spcBef>
            </a:pPr>
            <a:r>
              <a:rPr lang="en-US" sz="2828" spc="200" dirty="0">
                <a:solidFill>
                  <a:srgbClr val="FFFFFF"/>
                </a:solidFill>
                <a:latin typeface="Glacial Indifference"/>
                <a:ea typeface="Glacial Indifference"/>
                <a:cs typeface="Glacial Indifference"/>
                <a:sym typeface="Glacial Indifference"/>
              </a:rPr>
              <a:t>Planning is the fundamental management function, which involves deciding beforehand, what is to be done, when is it to be done, how it is to be done and who is going to do it. It is an intellectual process which lays down an organization's objectives and develops various courses of action, by which the organization can achieve those objectives. It chalks out exactly, how to attain a specific goal.</a:t>
            </a:r>
          </a:p>
        </p:txBody>
      </p:sp>
      <p:sp>
        <p:nvSpPr>
          <p:cNvPr id="7" name="TextBox 7"/>
          <p:cNvSpPr txBox="1"/>
          <p:nvPr/>
        </p:nvSpPr>
        <p:spPr>
          <a:xfrm>
            <a:off x="609600" y="1943100"/>
            <a:ext cx="6349525" cy="1095795"/>
          </a:xfrm>
          <a:prstGeom prst="rect">
            <a:avLst/>
          </a:prstGeom>
        </p:spPr>
        <p:txBody>
          <a:bodyPr lIns="0" tIns="0" rIns="0" bIns="0" rtlCol="0" anchor="t">
            <a:spAutoFit/>
          </a:bodyPr>
          <a:lstStyle/>
          <a:p>
            <a:pPr marL="0" lvl="0" indent="0" algn="l">
              <a:lnSpc>
                <a:spcPts val="8985"/>
              </a:lnSpc>
              <a:spcBef>
                <a:spcPct val="0"/>
              </a:spcBef>
            </a:pPr>
            <a:r>
              <a:rPr lang="en-US" sz="6417" spc="417" dirty="0">
                <a:solidFill>
                  <a:srgbClr val="FFFFFF"/>
                </a:solidFill>
                <a:latin typeface="Alata"/>
                <a:ea typeface="Alata"/>
                <a:cs typeface="Alata"/>
                <a:sym typeface="Alata"/>
              </a:rPr>
              <a:t>Definition</a:t>
            </a:r>
          </a:p>
        </p:txBody>
      </p:sp>
      <p:sp>
        <p:nvSpPr>
          <p:cNvPr id="10" name="TextBox 29">
            <a:extLst>
              <a:ext uri="{FF2B5EF4-FFF2-40B4-BE49-F238E27FC236}">
                <a16:creationId xmlns:a16="http://schemas.microsoft.com/office/drawing/2014/main" id="{1E89EA86-8579-4D6F-968E-10522A43A4D3}"/>
              </a:ext>
            </a:extLst>
          </p:cNvPr>
          <p:cNvSpPr txBox="1"/>
          <p:nvPr/>
        </p:nvSpPr>
        <p:spPr>
          <a:xfrm>
            <a:off x="1" y="71461"/>
            <a:ext cx="18226974" cy="1015471"/>
          </a:xfrm>
          <a:prstGeom prst="rect">
            <a:avLst/>
          </a:prstGeom>
        </p:spPr>
        <p:txBody>
          <a:bodyPr wrap="square" lIns="0" tIns="0" rIns="0" bIns="0" rtlCol="0" anchor="t">
            <a:spAutoFit/>
          </a:bodyPr>
          <a:lstStyle/>
          <a:p>
            <a:pPr marL="0" lvl="0" indent="0" algn="ctr">
              <a:lnSpc>
                <a:spcPts val="8985"/>
              </a:lnSpc>
              <a:spcBef>
                <a:spcPct val="0"/>
              </a:spcBef>
            </a:pPr>
            <a:r>
              <a:rPr lang="en-US" sz="4800" spc="417" dirty="0">
                <a:solidFill>
                  <a:schemeClr val="bg1"/>
                </a:solidFill>
                <a:latin typeface="Alata"/>
                <a:ea typeface="Alata"/>
                <a:cs typeface="Alata"/>
                <a:sym typeface="Alata"/>
              </a:rPr>
              <a:t>PLANNING</a:t>
            </a:r>
          </a:p>
        </p:txBody>
      </p:sp>
      <p:pic>
        <p:nvPicPr>
          <p:cNvPr id="3074" name="Picture 2">
            <a:extLst>
              <a:ext uri="{FF2B5EF4-FFF2-40B4-BE49-F238E27FC236}">
                <a16:creationId xmlns:a16="http://schemas.microsoft.com/office/drawing/2014/main" id="{9C5F0EFE-3636-4E96-BCFB-3A0009215E7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103013" y="1820455"/>
            <a:ext cx="6423311" cy="62948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35731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22211E"/>
        </a:solidFill>
        <a:effectLst/>
      </p:bgPr>
    </p:bg>
    <p:spTree>
      <p:nvGrpSpPr>
        <p:cNvPr id="1" name=""/>
        <p:cNvGrpSpPr/>
        <p:nvPr/>
      </p:nvGrpSpPr>
      <p:grpSpPr>
        <a:xfrm>
          <a:off x="0" y="0"/>
          <a:ext cx="0" cy="0"/>
          <a:chOff x="0" y="0"/>
          <a:chExt cx="0" cy="0"/>
        </a:xfrm>
      </p:grpSpPr>
      <p:sp>
        <p:nvSpPr>
          <p:cNvPr id="2" name="Freeform 2"/>
          <p:cNvSpPr/>
          <p:nvPr/>
        </p:nvSpPr>
        <p:spPr>
          <a:xfrm>
            <a:off x="8016987" y="5337502"/>
            <a:ext cx="9379701" cy="9274179"/>
          </a:xfrm>
          <a:custGeom>
            <a:avLst/>
            <a:gdLst/>
            <a:ahLst/>
            <a:cxnLst/>
            <a:rect l="l" t="t" r="r" b="b"/>
            <a:pathLst>
              <a:path w="9379701" h="9274179">
                <a:moveTo>
                  <a:pt x="0" y="0"/>
                </a:moveTo>
                <a:lnTo>
                  <a:pt x="9379700" y="0"/>
                </a:lnTo>
                <a:lnTo>
                  <a:pt x="9379700" y="9274179"/>
                </a:lnTo>
                <a:lnTo>
                  <a:pt x="0" y="9274179"/>
                </a:lnTo>
                <a:lnTo>
                  <a:pt x="0" y="0"/>
                </a:lnTo>
                <a:close/>
              </a:path>
            </a:pathLst>
          </a:custGeom>
          <a:blipFill>
            <a:blip r:embed="rId2">
              <a:alphaModFix amt="9999"/>
              <a:extLst>
                <a:ext uri="{96DAC541-7B7A-43D3-8B79-37D633B846F1}">
                  <asvg:svgBlip xmlns:asvg="http://schemas.microsoft.com/office/drawing/2016/SVG/main" r:embed="rId3"/>
                </a:ext>
              </a:extLst>
            </a:blip>
            <a:stretch>
              <a:fillRect/>
            </a:stretch>
          </a:blipFill>
          <a:ln cap="sq">
            <a:noFill/>
            <a:prstDash val="solid"/>
            <a:miter/>
          </a:ln>
        </p:spPr>
      </p:sp>
      <p:sp>
        <p:nvSpPr>
          <p:cNvPr id="3" name="Freeform 3"/>
          <p:cNvSpPr/>
          <p:nvPr/>
        </p:nvSpPr>
        <p:spPr>
          <a:xfrm>
            <a:off x="14839129" y="-3084423"/>
            <a:ext cx="9212958" cy="9109312"/>
          </a:xfrm>
          <a:custGeom>
            <a:avLst/>
            <a:gdLst/>
            <a:ahLst/>
            <a:cxnLst/>
            <a:rect l="l" t="t" r="r" b="b"/>
            <a:pathLst>
              <a:path w="9212958" h="9109312">
                <a:moveTo>
                  <a:pt x="0" y="0"/>
                </a:moveTo>
                <a:lnTo>
                  <a:pt x="9212958" y="0"/>
                </a:lnTo>
                <a:lnTo>
                  <a:pt x="9212958" y="9109312"/>
                </a:lnTo>
                <a:lnTo>
                  <a:pt x="0" y="9109312"/>
                </a:lnTo>
                <a:lnTo>
                  <a:pt x="0" y="0"/>
                </a:lnTo>
                <a:close/>
              </a:path>
            </a:pathLst>
          </a:custGeom>
          <a:blipFill>
            <a:blip r:embed="rId2">
              <a:alphaModFix amt="20999"/>
              <a:extLst>
                <a:ext uri="{96DAC541-7B7A-43D3-8B79-37D633B846F1}">
                  <asvg:svgBlip xmlns:asvg="http://schemas.microsoft.com/office/drawing/2016/SVG/main" r:embed="rId3"/>
                </a:ext>
              </a:extLst>
            </a:blip>
            <a:stretch>
              <a:fillRect/>
            </a:stretch>
          </a:blipFill>
          <a:ln cap="sq">
            <a:noFill/>
            <a:prstDash val="solid"/>
            <a:miter/>
          </a:ln>
        </p:spPr>
      </p:sp>
      <p:pic>
        <p:nvPicPr>
          <p:cNvPr id="4098" name="Picture 2" descr="Planning Process">
            <a:extLst>
              <a:ext uri="{FF2B5EF4-FFF2-40B4-BE49-F238E27FC236}">
                <a16:creationId xmlns:a16="http://schemas.microsoft.com/office/drawing/2014/main" id="{4DB306C0-8531-41B2-AEEB-1E62A301501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7764" y="465337"/>
            <a:ext cx="16758924" cy="92741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06273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22211E"/>
        </a:solidFill>
        <a:effectLst/>
      </p:bgPr>
    </p:bg>
    <p:spTree>
      <p:nvGrpSpPr>
        <p:cNvPr id="1" name=""/>
        <p:cNvGrpSpPr/>
        <p:nvPr/>
      </p:nvGrpSpPr>
      <p:grpSpPr>
        <a:xfrm>
          <a:off x="0" y="0"/>
          <a:ext cx="0" cy="0"/>
          <a:chOff x="0" y="0"/>
          <a:chExt cx="0" cy="0"/>
        </a:xfrm>
      </p:grpSpPr>
      <p:sp>
        <p:nvSpPr>
          <p:cNvPr id="2" name="Freeform 2"/>
          <p:cNvSpPr/>
          <p:nvPr/>
        </p:nvSpPr>
        <p:spPr>
          <a:xfrm>
            <a:off x="8016987" y="5337502"/>
            <a:ext cx="9379701" cy="9274179"/>
          </a:xfrm>
          <a:custGeom>
            <a:avLst/>
            <a:gdLst/>
            <a:ahLst/>
            <a:cxnLst/>
            <a:rect l="l" t="t" r="r" b="b"/>
            <a:pathLst>
              <a:path w="9379701" h="9274179">
                <a:moveTo>
                  <a:pt x="0" y="0"/>
                </a:moveTo>
                <a:lnTo>
                  <a:pt x="9379700" y="0"/>
                </a:lnTo>
                <a:lnTo>
                  <a:pt x="9379700" y="9274179"/>
                </a:lnTo>
                <a:lnTo>
                  <a:pt x="0" y="9274179"/>
                </a:lnTo>
                <a:lnTo>
                  <a:pt x="0" y="0"/>
                </a:lnTo>
                <a:close/>
              </a:path>
            </a:pathLst>
          </a:custGeom>
          <a:blipFill>
            <a:blip r:embed="rId2">
              <a:alphaModFix amt="9999"/>
              <a:extLst>
                <a:ext uri="{96DAC541-7B7A-43D3-8B79-37D633B846F1}">
                  <asvg:svgBlip xmlns:asvg="http://schemas.microsoft.com/office/drawing/2016/SVG/main" r:embed="rId3"/>
                </a:ext>
              </a:extLst>
            </a:blip>
            <a:stretch>
              <a:fillRect/>
            </a:stretch>
          </a:blipFill>
          <a:ln cap="sq">
            <a:noFill/>
            <a:prstDash val="solid"/>
            <a:miter/>
          </a:ln>
        </p:spPr>
      </p:sp>
      <p:sp>
        <p:nvSpPr>
          <p:cNvPr id="3" name="Freeform 3"/>
          <p:cNvSpPr/>
          <p:nvPr/>
        </p:nvSpPr>
        <p:spPr>
          <a:xfrm>
            <a:off x="14839129" y="-3084423"/>
            <a:ext cx="9212958" cy="9109312"/>
          </a:xfrm>
          <a:custGeom>
            <a:avLst/>
            <a:gdLst/>
            <a:ahLst/>
            <a:cxnLst/>
            <a:rect l="l" t="t" r="r" b="b"/>
            <a:pathLst>
              <a:path w="9212958" h="9109312">
                <a:moveTo>
                  <a:pt x="0" y="0"/>
                </a:moveTo>
                <a:lnTo>
                  <a:pt x="9212958" y="0"/>
                </a:lnTo>
                <a:lnTo>
                  <a:pt x="9212958" y="9109312"/>
                </a:lnTo>
                <a:lnTo>
                  <a:pt x="0" y="9109312"/>
                </a:lnTo>
                <a:lnTo>
                  <a:pt x="0" y="0"/>
                </a:lnTo>
                <a:close/>
              </a:path>
            </a:pathLst>
          </a:custGeom>
          <a:blipFill>
            <a:blip r:embed="rId2">
              <a:alphaModFix amt="20999"/>
              <a:extLst>
                <a:ext uri="{96DAC541-7B7A-43D3-8B79-37D633B846F1}">
                  <asvg:svgBlip xmlns:asvg="http://schemas.microsoft.com/office/drawing/2016/SVG/main" r:embed="rId3"/>
                </a:ext>
              </a:extLst>
            </a:blip>
            <a:stretch>
              <a:fillRect/>
            </a:stretch>
          </a:blipFill>
          <a:ln cap="sq">
            <a:noFill/>
            <a:prstDash val="solid"/>
            <a:miter/>
          </a:ln>
        </p:spPr>
      </p:sp>
      <p:pic>
        <p:nvPicPr>
          <p:cNvPr id="7170" name="Picture 2" descr="Organizing as a function in management - Nurses Revision">
            <a:extLst>
              <a:ext uri="{FF2B5EF4-FFF2-40B4-BE49-F238E27FC236}">
                <a16:creationId xmlns:a16="http://schemas.microsoft.com/office/drawing/2014/main" id="{1F8E308C-8871-4789-9D04-229826DCF5D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0"/>
            <a:ext cx="18288000" cy="102869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13545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22211E"/>
        </a:solidFill>
        <a:effectLst/>
      </p:bgPr>
    </p:bg>
    <p:spTree>
      <p:nvGrpSpPr>
        <p:cNvPr id="1" name=""/>
        <p:cNvGrpSpPr/>
        <p:nvPr/>
      </p:nvGrpSpPr>
      <p:grpSpPr>
        <a:xfrm>
          <a:off x="0" y="0"/>
          <a:ext cx="0" cy="0"/>
          <a:chOff x="0" y="0"/>
          <a:chExt cx="0" cy="0"/>
        </a:xfrm>
      </p:grpSpPr>
      <p:sp>
        <p:nvSpPr>
          <p:cNvPr id="2" name="Freeform 2"/>
          <p:cNvSpPr/>
          <p:nvPr/>
        </p:nvSpPr>
        <p:spPr>
          <a:xfrm>
            <a:off x="8016987" y="5337502"/>
            <a:ext cx="9379701" cy="9274179"/>
          </a:xfrm>
          <a:custGeom>
            <a:avLst/>
            <a:gdLst/>
            <a:ahLst/>
            <a:cxnLst/>
            <a:rect l="l" t="t" r="r" b="b"/>
            <a:pathLst>
              <a:path w="9379701" h="9274179">
                <a:moveTo>
                  <a:pt x="0" y="0"/>
                </a:moveTo>
                <a:lnTo>
                  <a:pt x="9379700" y="0"/>
                </a:lnTo>
                <a:lnTo>
                  <a:pt x="9379700" y="9274179"/>
                </a:lnTo>
                <a:lnTo>
                  <a:pt x="0" y="9274179"/>
                </a:lnTo>
                <a:lnTo>
                  <a:pt x="0" y="0"/>
                </a:lnTo>
                <a:close/>
              </a:path>
            </a:pathLst>
          </a:custGeom>
          <a:blipFill>
            <a:blip r:embed="rId2">
              <a:alphaModFix amt="9999"/>
              <a:extLst>
                <a:ext uri="{96DAC541-7B7A-43D3-8B79-37D633B846F1}">
                  <asvg:svgBlip xmlns:asvg="http://schemas.microsoft.com/office/drawing/2016/SVG/main" r:embed="rId3"/>
                </a:ext>
              </a:extLst>
            </a:blip>
            <a:stretch>
              <a:fillRect/>
            </a:stretch>
          </a:blipFill>
          <a:ln cap="sq">
            <a:noFill/>
            <a:prstDash val="solid"/>
            <a:miter/>
          </a:ln>
        </p:spPr>
      </p:sp>
      <p:sp>
        <p:nvSpPr>
          <p:cNvPr id="3" name="Freeform 3"/>
          <p:cNvSpPr/>
          <p:nvPr/>
        </p:nvSpPr>
        <p:spPr>
          <a:xfrm>
            <a:off x="14839129" y="-3084423"/>
            <a:ext cx="9212958" cy="9109312"/>
          </a:xfrm>
          <a:custGeom>
            <a:avLst/>
            <a:gdLst/>
            <a:ahLst/>
            <a:cxnLst/>
            <a:rect l="l" t="t" r="r" b="b"/>
            <a:pathLst>
              <a:path w="9212958" h="9109312">
                <a:moveTo>
                  <a:pt x="0" y="0"/>
                </a:moveTo>
                <a:lnTo>
                  <a:pt x="9212958" y="0"/>
                </a:lnTo>
                <a:lnTo>
                  <a:pt x="9212958" y="9109312"/>
                </a:lnTo>
                <a:lnTo>
                  <a:pt x="0" y="9109312"/>
                </a:lnTo>
                <a:lnTo>
                  <a:pt x="0" y="0"/>
                </a:lnTo>
                <a:close/>
              </a:path>
            </a:pathLst>
          </a:custGeom>
          <a:blipFill>
            <a:blip r:embed="rId2">
              <a:alphaModFix amt="20999"/>
              <a:extLst>
                <a:ext uri="{96DAC541-7B7A-43D3-8B79-37D633B846F1}">
                  <asvg:svgBlip xmlns:asvg="http://schemas.microsoft.com/office/drawing/2016/SVG/main" r:embed="rId3"/>
                </a:ext>
              </a:extLst>
            </a:blip>
            <a:stretch>
              <a:fillRect/>
            </a:stretch>
          </a:blipFill>
          <a:ln cap="sq">
            <a:noFill/>
            <a:prstDash val="solid"/>
            <a:miter/>
          </a:ln>
        </p:spPr>
      </p:sp>
      <p:pic>
        <p:nvPicPr>
          <p:cNvPr id="5" name="Picture 4">
            <a:extLst>
              <a:ext uri="{FF2B5EF4-FFF2-40B4-BE49-F238E27FC236}">
                <a16:creationId xmlns:a16="http://schemas.microsoft.com/office/drawing/2014/main" id="{08CE7379-DD93-4697-99DF-16AA6EC39AAE}"/>
              </a:ext>
            </a:extLst>
          </p:cNvPr>
          <p:cNvPicPr>
            <a:picLocks noChangeAspect="1"/>
          </p:cNvPicPr>
          <p:nvPr/>
        </p:nvPicPr>
        <p:blipFill>
          <a:blip r:embed="rId4"/>
          <a:stretch>
            <a:fillRect/>
          </a:stretch>
        </p:blipFill>
        <p:spPr>
          <a:xfrm>
            <a:off x="0" y="66674"/>
            <a:ext cx="18288000" cy="10220325"/>
          </a:xfrm>
          <a:prstGeom prst="rect">
            <a:avLst/>
          </a:prstGeom>
        </p:spPr>
      </p:pic>
    </p:spTree>
    <p:extLst>
      <p:ext uri="{BB962C8B-B14F-4D97-AF65-F5344CB8AC3E}">
        <p14:creationId xmlns:p14="http://schemas.microsoft.com/office/powerpoint/2010/main" val="39672659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197</TotalTime>
  <Words>616</Words>
  <Application>Microsoft Office PowerPoint</Application>
  <PresentationFormat>Custom</PresentationFormat>
  <Paragraphs>58</Paragraphs>
  <Slides>32</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32</vt:i4>
      </vt:variant>
    </vt:vector>
  </HeadingPairs>
  <TitlesOfParts>
    <vt:vector size="38" baseType="lpstr">
      <vt:lpstr>Times New Roman</vt:lpstr>
      <vt:lpstr>Arial</vt:lpstr>
      <vt:lpstr>Calibri</vt:lpstr>
      <vt:lpstr>Alata</vt:lpstr>
      <vt:lpstr>Glacial Indifference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Pink and Blue Modern Virtual Reality Presentation</dc:title>
  <dc:creator>Anupam Chakraborty</dc:creator>
  <cp:lastModifiedBy>Joyabrata Acharyya</cp:lastModifiedBy>
  <cp:revision>21</cp:revision>
  <dcterms:created xsi:type="dcterms:W3CDTF">2006-08-16T00:00:00Z</dcterms:created>
  <dcterms:modified xsi:type="dcterms:W3CDTF">2024-09-21T14:35:37Z</dcterms:modified>
  <dc:identifier>DAF2X3VfeXg</dc:identifier>
</cp:coreProperties>
</file>